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67" r:id="rId2"/>
    <p:sldId id="261" r:id="rId3"/>
    <p:sldId id="278" r:id="rId4"/>
    <p:sldId id="270" r:id="rId5"/>
    <p:sldId id="276" r:id="rId6"/>
    <p:sldId id="279" r:id="rId7"/>
    <p:sldId id="277" r:id="rId8"/>
    <p:sldId id="286" r:id="rId9"/>
    <p:sldId id="287" r:id="rId10"/>
    <p:sldId id="288" r:id="rId11"/>
    <p:sldId id="289" r:id="rId12"/>
    <p:sldId id="274" r:id="rId13"/>
    <p:sldId id="291" r:id="rId14"/>
    <p:sldId id="280" r:id="rId15"/>
    <p:sldId id="275" r:id="rId16"/>
    <p:sldId id="273" r:id="rId17"/>
    <p:sldId id="282" r:id="rId18"/>
    <p:sldId id="266" r:id="rId19"/>
  </p:sldIdLst>
  <p:sldSz cx="12192000" cy="6858000"/>
  <p:notesSz cx="6858000" cy="9144000"/>
  <p:embeddedFontLst>
    <p:embeddedFont>
      <p:font typeface="Nanum Gothic" panose="020B0600000101010101" charset="-127"/>
      <p:regular r:id="rId21"/>
      <p:bold r:id="rId22"/>
    </p:embeddedFont>
    <p:embeddedFont>
      <p:font typeface="Cambria Math" panose="02040503050406030204" pitchFamily="18" charset="0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002C"/>
    <a:srgbClr val="EF6131"/>
    <a:srgbClr val="B481B9"/>
    <a:srgbClr val="63B4B8"/>
    <a:srgbClr val="F47725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9" autoAdjust="0"/>
    <p:restoredTop sz="87043"/>
  </p:normalViewPr>
  <p:slideViewPr>
    <p:cSldViewPr snapToGrid="0">
      <p:cViewPr varScale="1">
        <p:scale>
          <a:sx n="104" d="100"/>
          <a:sy n="104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FF843-52D7-8F4A-BFEC-2E2318D2322C}" type="datetimeFigureOut">
              <a:rPr kumimoji="1" lang="ko-KR" altLang="en-US" smtClean="0"/>
              <a:t>2020-09-14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3B5B8-1262-B14E-B3B4-D9B6D44928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734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우리는 </a:t>
            </a:r>
            <a:r>
              <a:rPr kumimoji="1" lang="en-US" altLang="ko-KR" dirty="0"/>
              <a:t>NUGU</a:t>
            </a:r>
            <a:r>
              <a:rPr kumimoji="1" lang="ko-KR" altLang="en-US" dirty="0"/>
              <a:t>의 역할이 </a:t>
            </a:r>
            <a:r>
              <a:rPr kumimoji="1" lang="en-US" altLang="ko-KR" dirty="0"/>
              <a:t>(1)</a:t>
            </a:r>
            <a:r>
              <a:rPr kumimoji="1" lang="ko-KR" altLang="en-US" dirty="0"/>
              <a:t> 제</a:t>
            </a:r>
            <a:r>
              <a:rPr kumimoji="1" lang="en-US" altLang="ko-KR" dirty="0"/>
              <a:t>3</a:t>
            </a:r>
            <a:r>
              <a:rPr kumimoji="1" lang="ko-KR" altLang="en-US" dirty="0"/>
              <a:t>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사회자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중재자 </a:t>
            </a:r>
            <a:r>
              <a:rPr kumimoji="1" lang="en-US" altLang="ko-KR" dirty="0"/>
              <a:t>(2)</a:t>
            </a:r>
            <a:r>
              <a:rPr kumimoji="1" lang="ko-KR" altLang="en-US" dirty="0"/>
              <a:t> 친구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반려동물 이라고 생각했다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사진</a:t>
            </a:r>
            <a:r>
              <a:rPr kumimoji="1" lang="en-US" altLang="ko-KR" dirty="0"/>
              <a:t>)</a:t>
            </a:r>
            <a:r>
              <a:rPr kumimoji="1" lang="ko-KR" altLang="en-US" dirty="0"/>
              <a:t> 직접 게임을 즐기는 사람이 있는 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친구의 게임을 구경하면서 같이 즐겨주는 사람이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우리는 </a:t>
            </a:r>
            <a:r>
              <a:rPr kumimoji="1" lang="en-US" altLang="ko-KR" dirty="0"/>
              <a:t>NUGU</a:t>
            </a:r>
            <a:r>
              <a:rPr kumimoji="1" lang="ko-KR" altLang="en-US" dirty="0"/>
              <a:t>가 이런 공감해주는 친구 역할을 해야한다고 생각했다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3B5B8-1262-B14E-B3B4-D9B6D44928C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381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</a:t>
            </a:r>
            <a:r>
              <a:rPr kumimoji="1" lang="ko-KR" altLang="en-US" dirty="0" err="1"/>
              <a:t>입롤의</a:t>
            </a:r>
            <a:r>
              <a:rPr kumimoji="1" lang="ko-KR" altLang="en-US" dirty="0"/>
              <a:t> 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피파온라인</a:t>
            </a:r>
            <a:r>
              <a:rPr kumimoji="1" lang="ko-KR" altLang="en-US" dirty="0"/>
              <a:t> 해설 같은 걸 생각했다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동영상은 </a:t>
            </a:r>
            <a:r>
              <a:rPr kumimoji="1" lang="ko-KR" altLang="en-US" dirty="0" err="1"/>
              <a:t>피파온라인</a:t>
            </a:r>
            <a:r>
              <a:rPr kumimoji="1" lang="ko-KR" altLang="en-US" dirty="0"/>
              <a:t> 해설의 초기 버전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아무래도 이렇게 간단한 추임새라도 있으면 외롭지 않다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(?)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3B5B8-1262-B14E-B3B4-D9B6D44928C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7250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3B5B8-1262-B14E-B3B4-D9B6D44928C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989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3B5B8-1262-B14E-B3B4-D9B6D44928C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0091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7161-DAA8-45DA-B9DC-796D2194F30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250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7161-DAA8-45DA-B9DC-796D2194F30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6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7161-DAA8-45DA-B9DC-796D2194F30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6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7161-DAA8-45DA-B9DC-796D2194F30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01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7161-DAA8-45DA-B9DC-796D2194F30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59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7161-DAA8-45DA-B9DC-796D2194F30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9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7161-DAA8-45DA-B9DC-796D2194F30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849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7161-DAA8-45DA-B9DC-796D2194F30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390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7161-DAA8-45DA-B9DC-796D2194F30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747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7161-DAA8-45DA-B9DC-796D2194F30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2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7161-DAA8-45DA-B9DC-796D2194F30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181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67161-DAA8-45DA-B9DC-796D2194F30A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44022-78AA-4DD4-9940-45B87386E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60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bitchess.com/semi/pearl/perlepgn.zip" TargetMode="External"/><Relationship Id="rId2" Type="http://schemas.openxmlformats.org/officeDocument/2006/relationships/hyperlink" Target="https://gameknot.com/best-annotated-games.p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://www.angelfire.com/games3/smartbridge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gif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ameknot.com/best-annotated-games.p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38755" y="3088601"/>
            <a:ext cx="29819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CHIN GU</a:t>
            </a:r>
          </a:p>
          <a:p>
            <a:pPr algn="r"/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CHess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IN </a:t>
            </a:r>
            <a:r>
              <a:rPr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nuGU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002C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58504" y="4514121"/>
            <a:ext cx="2262158" cy="1569660"/>
          </a:xfrm>
          <a:prstGeom prst="rect">
            <a:avLst/>
          </a:prstGeom>
          <a:solidFill>
            <a:srgbClr val="EA002C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team5</a:t>
            </a:r>
          </a:p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20140137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컴공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김도혁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20160360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컴공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명성현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20160450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컴공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김재창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20160463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컴공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성해빈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20182308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창공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유세훈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409B53-CA07-244E-BD70-2349B1C5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7" y="48311"/>
            <a:ext cx="862597" cy="787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5F6172-0F2B-3B44-95BF-19EA60247BBD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D0DB4F-3389-7E4D-A42C-1468F9134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843" y="48311"/>
            <a:ext cx="13843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7583" y="721269"/>
            <a:ext cx="4449718" cy="2040754"/>
            <a:chOff x="6705599" y="1247874"/>
            <a:chExt cx="4348881" cy="2040754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5517" y="1247874"/>
              <a:ext cx="19174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Word2Vec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55517" y="1965189"/>
              <a:ext cx="40989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skip-gram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나는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{   }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정말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{   }) vs. CBOW(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나는 </a:t>
              </a:r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버거킹을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{   }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사랑한다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.)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# of features(dimension of vector): 50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window size : 10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Used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gensim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module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EA926D-AC28-8C4B-B645-A26D8E988D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10845478" y="5047000"/>
            <a:ext cx="1194121" cy="1805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76EF4A-B29A-3F44-8388-F83CD6B1F254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53287" y="4857749"/>
            <a:ext cx="41338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Plot 150 randomly selected words</a:t>
            </a:r>
          </a:p>
        </p:txBody>
      </p:sp>
      <p:sp>
        <p:nvSpPr>
          <p:cNvPr id="4" name="AutoShape 6" descr="data:image/png;base64,iVBORw0KGgoAAAANSUhEUgAAAgMAAAFpCAYAAAABXCv2AAAABHNCSVQICAgIfAhkiAAAAAlwSFlzAAALEgAACxIB0t1+/AAAADl0RVh0U29mdHdhcmUAbWF0cGxvdGxpYiB2ZXJzaW9uIDMuMC4wLCBodHRwOi8vbWF0cGxvdGxpYi5vcmcvqOYd8AAAIABJREFUeJzs3X1cT+f/wPHX6VOUmwph5Yvii0j3CSWKGV8j5i5mo9lGzDaMYb/vSBijzYaZuY3J5Dbkbksa5a5SolZMcq+Flah0d35/9O3sU8pdt+p6Ph4e3z7nXOc61/l8W+c613lf70uSZRlBEARBEGoujcpugCAIgiAIlUt0BgRBEAShhhOdAUEQBEGo4URnQBAEQRBqONEZEARBEIQaTnQGBEEQBKGGE50BQRAEQajhRGdAEARBEGo40RkQBEEQhBpOdAYEQRAEoYbTrOwGlMTAwEA2Njau7GYIgiAIQoWJiIi4K8ty44o+b5XtDBgbGxMeHl7ZzRAEQRCECiNJ0tXKOK94TSAIgiAINZzoDAiCIAhCDSc6A4IgCIJQw4nOgCAIgiDUcGXSGZAkqa8kSfGSJP0pSdLMEsoMlyQpVpKkGEmStpTFeQVBEARBKL1SzyaQJEkF/AD0Bm4AYZIk7ZVlOVatTBtgFuAoy/LfkiQ1Ke15BUEQBEEoG2UxMmAP/CnLcoIsy1nAVmBgkTIfAj/Isvw3gCzLf5XBeQVBEARBKANl0RloBlxX+3zjf9vUtQXaSpIUKknSKUmS+pbBeQWhxktMTKRjx46V3QxBEF5xZZF0SCpmm1zMedoAzsC/gOOSJHWUZTmlUEWSNA4YB9CiRYsyaJogCLm5uahUqspuhiAIVVhZjAzcAJqrff4XcKuYMntkWc6WZfkKEE9+56AQWZZXy7JsJ8uyXePGFZ6NURAUPj4+3Lr1z6+xsbExd+/ercQWlSwnJ4cxY8ZgYWHB0KFDSU9Px9jYGC8vL7p168b27dtZs2YNnTp1wtLSkiFDhpCenk5qairGxsbk5eUBkJ6eTvPmzcnOzuby5cv07dsXW1tbnJyciIuLq+SrFAShPJVFZyAMaCNJkokkSbWAEcDeImX8ARcASZIMyH9tkFAG5xaEMpebm/tEZ6Aqi4+PZ9y4cURHR6Orq8vKlSsB0NbWJiQkhBEjRjB48GDCwsI4d+4c7du3Z926dejp6WFpacnvv/8OwL59++jTpw9aWlqMGzeO5cuXExERgbe3NxMnTqzMSxQEoZyVujMgy3IOMAk4DPwBbJNlOUaSJC9Jklz/V+wwcE+SpFjgKDBdluV7pT23IDzN5s2bsbe3x8rKivHjx5Obm8uECROws7PDzMyMOXPmKGXVn6R/+eUXwsPDGTVqFFZWVmRkZACwfPlybGxsMDc3r1JPys2bN8fR0RGAd955h5CQEADc3NyUMhcuXMDJyQlzc3N8fX2JiYlRyvj5+QGwdetW3NzcePjwISdOnGDYsGHKd3f79u0KvipBECpSmSxUJMvyAeBAkW2z1X6Wgan/+ycI5e6PP/7Az8+P0NBQtLS0mDhxIr6+vixYsICGDRuSm5tLr169iI6OxsLCAvjnSRpg7dq1eHt7Y2dnp9RpYGDA2bNnWblyJd7e3qxdu7ZSrs0/8iZLDsdzKyWDhnIqmdl5hfZLUn4YT926dZVt7u7u+Pv7Y2lpiY+PD8HBwQC4uroya9Ys7t+/T0REBD179uTRo0fo6+sTFRVVYdckCELlEhkIhWrpyJEjRERE0KlTJ6ysrDhy5AgJCQls27YNGxsbrK2tiYmJITZWSYdR6Em6OIMHDwbA1taWxMTE8mx+ifwjbzJr13lupmQgA0kPMkm+c5NFPvlv5n755Re6dev2xHFpaWkYGhqSnZ2Nr6+vsr1evXrY29vz6aef0r9/f1QqFbq6upiYmLB9+3YAZFnm3LlzFXJ9giBUjiq7hLEgvCj1J2YpNp6ufQezc/0KZf+VK1fo3bs3YWFhNGjQAHd3dzIzM5X96k/SxalduzYAKpWKnJyc8rmIZ1hyOJ6M7NxC27QaNee7H9ew5dv/0qZNGyZMmMDy5csLlZk3bx6dO3emZcuWmJubk5aWpuxzc3Nj2LBhymgBgK+vLxMmTGD+/PlkZ2czYsQILC0ty/XaBEGoPKIzIFQLBU/MBTfKx006sG/XfHxGfYh7L0vu37/PtWvXqFu3Lnp6eiQlJXHw4EGcnZ2Lra9+/fqFbphVxa2UjEKfNfWaYvTBj0hA9KI3le1FRy4mTJjAhAkTiq1z6NCh5L/J+4eJiQmHDh0qkzYLglD1idcEQrVQ9Im5lkEL9Jze4aN3h2BhYUHv3r2pXbs21tbWmJmZMXbsWCXorjju7u54eHgUCiCsCoz0dV5ouyAIwvOQij4RVBV2dnZyeHh4ZTdDeEWYzNz/RKYryM+IdUXtiflVV3QEBEBHS8XCweYMsi6a+FMQhFeNJEkRsizbPbtk2RIjA0K1UFOemAdZN2PhYHOa6esgAc30dURHQBCEUhMxA0K1ML1Pu2KfmKf3aVeJrSofg6ybiZu/IAhlSnQGhGqh4OZYMJvASF+H6X3aiZumIAjCcxCdAaHaEE/MgiAIL0fEDAiCIAhCDSc6A4IgCIJQw4nOgCAIgiDUcKIzIAiCIAg1nOgMCIIgCEINJzoDgiAIglDDic6AIAiCINRwojMgCJXEx8eHSZMmVXYzBEEQRGdAEARBEGo60RmoxhITE+nYseMT20eOHImFhQVLly6thFa9ejZt2oSFhQWWlpa8++677Nu3j86dO2Ntbc3rr79OUlISeXl5GBsbk5KSohz373//m6SkpGLLv+rq1atX2U0QBKEMic5ADXPnzh1OnDhBdHQ0U6ZMKffzffDBB8TGxgLw1Vdflfv5ylpMTAwLFiwgKCiIc+fO8f3339OtWzdOnTpFZGQkI0aMYPHixWhoaDBw4EB2794NwOnTpzE2NqZp06bFlhcEQahKRGeghkhISMDa2hoTExP++usvrKysOH78eLmfd+3atXTo0AF4NTsDQUFBDB06FAMDAwAaNmzIjRs36NOnD+bm5ixZsoSYmBgA3Nzc8PPzA2Dr1q24ubkBlFi+Onj48CG9evXCxsYGc3Nz9uzZA+SPSrVv354PP/wQMzMz3njjDTIyMgC4fPkyffv2xdbWFicnJ+Li4irzEgRBAJBluUr+s7W1lYXSuXLlimxmZibHxcXJVlZWcmRkpLLtRX399dfy999/L8uyLE+ePFl2cXGRZVmWAwMD5VGjRskeHh6yra2t3KFDB3n27NnKcT169JDDwsLkGTNmyBoaGrKlpaX89ttvl80FlqPdZ2/IDguPyA17jZP/5TJK3n32hrKvR48e8p49e2RZluWjR4/KPXr0kGVZlvPy8uTWrVvLf/31l2xsbCzfvXv3qeU3bNggf/TRRxV3UWWobt26sizLcnZ2tpyamirLsiwnJyfLrVu3lvPy8uQrV67IKpVKjoyMlGVZlocNGyb//PPPsizLcs+ePeWLFy/KsizLp06dUn6XBEGQZSBcroR7rli1sJpLTk5m4MCB7Ny5EzMzMxITE1+qnu7du/PNN9/wySefEB4ezuPHj8nOziYkJAQnJyeGDRtGw4YNyc3NpVevXkRHR2NhYaEcv2jRIlasWEFUVFQZXVn58Y+8yaxd58nIzqV2S0vu7F7A55tDAUe6t9QhNTWVZs3yV0fcuHGjcpwkSbz11ltMnTqV9u3b06hRI4ASy1cHsizzxRdfcOzYMTQ0NLh586YSE2FiYoKVlRUAtra2JCYm8vDhQ06cOMGwYcOUOh4/flwpbRcE4R+iM1DN+EfeZMnheG6lZNBQTkWlXZfmzZsTGhqKmZnZS9dra2tLREQEaWlp1K5dGxsbG8LDwzl+/DjLli1j27ZtrF69mpycHG7fvk1sbGyhzsCrZMnheDKycwGo1bglel3dSNw0nVFbNBnWxwlPT0+GDRtGs2bN6NKlC1euXFGOdXNzo1OnTvj4+Cjbnlb+VaL+u5WRnYt/5E1Szv1GcnIyERERaGlpYWxsTGZmJgC1a9dWjlWpVGRkZJCXl4e+vv4r0SkUhJpEdAaqEfUnWoCkB5ncy8jj/bkrWfH5e9SrVw8HB4cXrrPgBnBf0mPKvKU4ODhgYWHB0aNHuXz5Mjo6Onh7exMWFkaDBg1wd3dXbgivolspGYU+1zPvRT3zXkiAz6I3ARg4cGCxx9rZ2ZE/0vePgQMHFlve3d0dd3f3MmlzeSv6uyXLMGvXeRwyr9KkSRO0tLQ4evQoV69efWo9urq6mJiYsH37doYNG4Ysy0RHR2NpaVkRlyEIQglEAGE1ov5EW0CWZZYfu05AQABLly5VAryeR8EN4GZKBjIgGbZn408rUBl1wMnJiVWrVmFlZcWDBw+oW7cuenp6JCUlcfDgwWLr09LSIjs7uzSX+Fw8PT3x9vYucf+qVavYtGlTifuN9HVeaHtNUNzvVkZ2Lue1LQgPD8fOzg5fX19MTU2fWZevry/r1q3D0tISMzOzF/qdFAShfIiRgWqk6BOtpl5TjN5fya2UDPT19QkLCwPg008/fa76it4Aav/LjNST2zj4V33mNG2KtrY2Tk5OWFpaYm1tjZmZGa1atcLR0bHY+saNG4eFhQU2Njb4+vq+5FWWnoeHx1P3T+/TrtBTMICOlorpfdqVd9OqrKK/Wy2m7gAgObsWV06eLPaYCxcuKD9PmzZN+dnExIRDhw6VQysFQXhZojNQjRjp63CzyB/tgu0vo+gNQMfYipbT95CUnv/54sWLyj71d+TqgoODlZ+//vprvv7665dqy7MsWLCATZs20bx5cxo3boytrS2XL1/mo48+Ijk5mTp16rBmzRpMTU3x9PSkXr16hW5Q6gZZ5wf7FbweMdLXYXqfdsr2mqisf7cEQahaRGegGinrJ9pX5QYQERHB1q1biYyMJCcnBxsbG2xtbRk3bhyrVq2iTZs2nD59mokTJxIUFPRcdQ6yblajb/5FidESQajeRGegGinrJ9pX5QZw/Phx3nrrLerUqQOAq6srmZmZYgpbGRKjJYJQvYnOQDVTlk+0VfkGoD7LgQuXsDeqVWi/mMJW9sRoiSBUX2I2gfBUg6ybETqzJ1cWvUnozJ5V4mZQdJZDpkFb9uzxx+/kn6SlpbFv3z7q1KmjTGGD/FkV586dq9yGC4IgVFGiMyC8cp6Y5fDav9Fp54S7qwtDhgzByckJEFPYBEEQnpdUNEFKVWFnZyeHh4dXdjOEKshk5n6K+62VgCv/SwokCILwKpIkKUKWZbuKPq8YGRBeOVUhKVBUVBQHDhwo83rd3d3ZsWNHmdcrCILwNKIzILxypvdph46WqtC2ip7lUF6dAUEQhMogOgPCK2eQdTMWDjanmb4OEtBMX4eFg81LFdyYmJhIx44dlc/e3t54enri7OzMjBkzsLe3p23bthw/fpysrCxmz56Nn58fVlZW+Pn50a1bN3r06IGFhQVdunQhOjoaeDI1cseOHZWVIzdt2oSFhQWWlpa8++67Spljx47h4OBAq1atxCiBIAgVQkwtFF5JFTnNLScnhzNnznDgwAHmzp1LYGAgXl5ehIeHs2LFCgCmTp3Km2++yerVqwkKCmL06NFPndYYExPDggULCA0NxcDAgPv37yv7bt++TUhICHFxcbi6ujJ06NByv0ZBEGo20RkQhGcYPHgwkL+M86VLlzA1NaVRo0bEx8dz584dNm3aRGpqKv369QNg+/btxMbG0r59e5o0acKAAQMAMDY2Jj09nf79+3P//n0GDBiAgYEBjx49Ytq0aZw/f56EhATGjBmDhoYGHTp0ICkpqdKuWxCEmkO8JhBqLP/ImzguCsJk5n6G/nSa1PQsZZ/6Esy1a9cGQKVSkZubS3x8PM7OzowYMQJdXV1WrlxZqN4FCxbQtGlTTpw4wbVr17h586ayT5ZlAgICcHR05PTp00r5nj17EhYWRp8+fdi6dSuPHj1SyguCIJQ30RkQykRcXBxWVlZYW1tz+fLlym7OMxVNXJSco83tO0lsOnqBx48fExAQUOKxzZs3x8bGhrS0NN555x1CQkLQ19dXVuKbP38+9+7do0ePHty7d0+56WdlZXH37l2io6MZPHgwFy9e5N69e/z6668sWLAAKysrDh06RFZWFteuXXvua9m7dy+LFi0q1fchCELNJvIMCGVi0aJFZGRkMHfu3MpuynNxXBT0xCJMD8L3khEZQDebDjRr1gxjY2OCg4Pp/+Hn7L6uzfVbd0jy+RS9urWJi4mmT58+3L9/n0aNGlGrVi1UKhVJSUkkJiYSGBhIt27dePfdd4mMjERTU5PLly+Tk5ODn58fRkZGvPPOO2hqapKQkECfPn3YvXs37u7u9O/fX4kTqFevHg8fPqyMr0gQhEog8gwIVVLRiPeBAweyadMmAH766SdGjRrFgQMH+O6771i7di0uLi6V3OLnU3R5ZgBdO1de+3A1v/32G4mJifTv35/JS31ZF6fBzZQMNOro0XjU1yTfucnqvSGEhYXRs2dP3Nzc0NTU5JtvvsHPz4927drh4OBAQkIC27Zt48GDB+Tk5KCtrY2NjQ1GRkYAaGhoIEkSdevW5erVq8iyjI+PD6NHj+azzz7DxsaGzp07k5ycDICzszOTJ0/GwcGBjh07cubMGSB/+ehJkyZV3JcnCEK1IwIIhRIVF/GenZ2No6MjJiYmfPPNN5w6dYqGDRvi4eFBvXr1mDZtWmU3m5ycHDQ1n/6r/bzLMxdNfQyg1ag53/24hi3f/pc2bdowYcIE9u3bB4ClpSXW1taYmZmho6ODoaEhnp6euLu706JFC6WO5ORkEhISuH79Otra2piammJsbEz9+vXJyMjAxsaGb775Bi8vL+bOnavMWnj06BEnTpzg2LFjjB07lgsXLrzUdyQIgqBOdAaEQtRXA5RiD2HTrQ8GBgYANGzYEAAvLy9cXFzYvXu3sq2sJSYm8p///Idu3bpx4sQJmjVrxp49e4iPj8fDw4P09HRat27N+vXradCgAc7Ozjg4OBAaGoqrqyvnz59HR0eHuLg4rl69yoYNG9i4cSMnT56kc+fOTP90AbN2nedGwDKy7lxCzs5Ct0M3pn+/uFA7ihtBQJLQcfEgWi31cXBwsPKzj48PABcvXqRPnz788ccfHD9+nGvXruHs7Azkxw8MHz6cxo0bA/nfaUxMDN9++y0qlQo3NzcA3nnnHWU2A8DIkSMB6N69Ow8ePCAlJaW0X7UgCIJ4TVDZHBwcKuW8xQ0tFw2qS0nPIjg+Gf/Im4XKnT9/nkaNGnHr1q1ybeOlS5f46KOPiImJQV9fn507dzJ69Gi+/vproqOjMTc3LxSjkJKSwu+//85nn30GwN9//01QUBBLly5lwIABTJkyhZiYGM6fP4+xlMzCwea0HzAOozHfYTd1La+lJ9BKda9QG1409bH6DIX3dt3Aa8M+zM3NmTVrFl5eXkq5F4nVkSSp2J+L+ywIgvAyRGegkp04caKym6AoOiSu3dKS1NhjfLUr/930/fv3OXPmDAcPHiQyMhJvb2+uXLlSbu0xMTHBysoKyJ/jf/nyZVJSUujRowcAY8aM4dixY0r5gqfpAgMGDECSJMzNzWnatCnm5uZoaGhgZmZGYmIig6ybMdboDg1+/ZKHWz8j6eqfxMbGFqqjaOpjTb2mtPb4qdjUx0U7U1ev32D+4QTqmbkwbdo0zp49q5Tt3Lkzv//+O3fv3iU3N5dffvlFua68vDwl8+CWLVvo1q2bcpyfnx8AISEh6Onpoaen98LfqyAIQlFl8ppAkqS+wPeAClgry3Kx85wkSRoKbAc6ybIspgqQHy0eEBCAt7e3Mp1t0qRJ2NnZ4e7uzoEDB5g6dSoGBgbY2NiQkJBAQEAAZ86cYfLkyWRkZKCjo8OGDRto164dPj4+7N27l/T0dC5fvsxbb73F4sX5Q98bNmxg4cKFGBoa0rZtW2X+/NWrVxk7dixh5xNQ1dGlUb/JaOo2oVbjluh1dSNq1WQs93rSoUMHYmNj2bBhA0ZGRnzzzTeMHTuWoKCgMvku1F9RNJRTeSz/cxNWqVTPHBKvW7duoc8F16ehoaH8XPA5JyeHK1eu4O3tTVhYGA0aNMDd3b1QfgFAyXJY0C4jfR2m92lXbPbDop2p7ORErmzfwKiNKjo0a8CPP/6oxFQYGhqycOFCXFxckGWZfv36MXDgQOU6YmJisLW1RU9PT+kAADRo0AAHBwcePHjA+vXrn/p9CIIgPK9SdwYkSVIBPwC9gRtAmCRJe2VZji1Srj7wCXC6tOesKTIzMxk/fjzHjh3DxMREeV8MYGpqyrFjx9DU1CQwMJAvvviCnTt3AvmL6ERGRlK7dm3atWvHxx9/jKamJnPmzCEiIgI9PT1cXFywtrYG8jsfo0ePJvN2c+KP7eF+4GqaDP4vAPXMe9HOqT+hM3s+0T5XV1dcXV2B/Bz8pVHwVF1wM016kEnyg0z8I28qN149PT0aNGjA8ePHcXJy4ueff1aepl/GgwcPqFu3Lnp6eiQlJXHw4EHlnb665019XDS+QKeVLTqtbJGAsP/FF6jHFrz99tu8/fbbxdY1b9485s2b98T2IUOGsHDhwkLb3N3dcXd3f2b7BEEQSlIWIwP2wJ+yLCcASJK0FRgIxBYpNw9YDFR+uPkrIi4ujlatWmFiYgLkB4+tXr0agNTUVMaMGcOlS5eQJIns7GzluF69einDxx06dODq1avcvXsXZ2dnJWDNzc2NixcvAnDy5El27dqF3oW/mPmgN5eCfZS6Kmo1wOKi9mVZZsnh+EI34o0bNyoBhK1atWLDhg0vfU71yP9WrVrh6Oj40nXB889QEARBqGrKojPQDLiu9vkG0Fm9gCRJ1kBzWZYDJEmq0Z0B9aFwI30dcvNkNDU1ycvLU8oUDFU/Lcjsyy+/VCL6ExMTCz3Rqg+Jq1QqcnJygGcHmw2ybkZOdjYjl0lI8NQh8bJW9KlaU68pRu+vVLarT1k8derUE8erP3HDPxH9kL8mgPoUPPV96j8/rb7nMb1Pu0KjG/BynamCJEPfffcd48aNo06dOi/UJh8fH9544w0ln4EgCMKzlEUAYXF3GOUuJkmSBrAU+OyZFUnSOEmSwiVJCi9ItFKdFA0wu5mSweOcPOLSahMbG8vjx49JTU3lyJEjQP6rgISEBGXJW/V3x6mpqTRrln+TLumGpq5z584EBwdz7949srOz2b59u7LPwcGBrVu3AvAwNpj+vV24suhNQmf2rLCVAV80ar8qKuullb/77jvS09OL3Zebm1vsdsj/fSjvmR6CIFQvZTEycANorvb5X4D6X6L6QEcg+H9Ppq8BeyVJci0aRCjL8mpgNeSnIy6DtlUpxQ2FI0lsOJfG8OHDsbCwoE2bNsq7fB0dHVauXEnfvn0xMDDA3t5eOezzzz9nzJgxfPvtt/Ts+eT7/KIKkt907doVQ0NDbGxslBvKsmXLGDt2LEuWLKFx48alGnp/WWX1VF3ZXnZp5UePHjF8+HBu3LhBbm4uw4YN49atW7i4uGBgYMDRo0epV68eU6dO5fDhw3zzzTcEBQWxb98+MjIycHBw4KeffmLnzp2Eh4czatQodHR0OHnyJLGxsUydOpWHDx9iYGCAj48PhoaGhIWF8f7771O3bl26devGwYMHRRIjQaipZFku1T/yOxQJgAlQCzgHmD2lfDBg96x6bW1t5erGeEaA3FLt378+2SKrdBvLxjMCSjwmLS1NlmVZzsvLkydMmCB/++23FdXcCrf77A3ZYeER2XhGgOyw8Ii8++yNym5ShdmxY4f8wQcfKJ9TUlLkli1bysnJyco2QPbz81M+37t3T/n5nXfekffu3SvLsiz36NFDDgsLk2VZlrOysuSuXbvKf/31lyzLsrx161b5vffek2VZls3MzOTQ0FBZlmV5xowZspmZWTldnSAIzwsIl0t5X36Zf6V+TSDLcg4wCTgM/AFsk2U5RpIkL0mSXEtbf3WiPuSdk3aPOz9PQ9d+8FOHwtesWYOVlRVmZmakpqYyfvz4UrVh9uzZBAYGFrvP3d1dmd9eGQZZNyN0Zs8Kf0VRFZibmxMYGMiMGTM4fvx4sfkDVCoVQ4YMUT4fPXqUzp07Y25uTlBQEDExMU8cEx8fz4ULF+jduzdWVlbMnz+fGzdukJKSQlpampL0qqRZDYIg1AxlkmdAluUDwIEi22aXUNa5LM75KlIfCtes34hm41Y/cyh8ypQpTJkypczaoJ4FT93T3kG/qnx8fAgPD1fy+ldF6gGljd9dyuNa15g1axZvvPHGE2W1tbVRqfJzL2RmZjJx4kTCw8Np3rw5np6eT+RIgPyRPzMzM06ePFlo+99//10+FyQIwitJZCCsQGUdYPYs8+bNw9TUlN69ezNy5Ei8vb0LPf0bGxvj5eVFt27dCgUUPk3BzASh9NQDSrPT7pGULnP4cVucBr/H2bNnqV+/PmlpacUeW3DjNzAw4OHDh4VGdNSPa9euHcnJyUpnIDs7m5iYGBo0aED9+vWVmRkFAaSCINRMYqGiCvayAWYvKjw8nJ07dxIZGUlOTg42NjbY2to+UU5bW5uQkBAADh06BOQvW+zt7Y0kSVhYWKBSqWjYsCGRkZHY2Njg5eXFxx9/zPnz58nJycHT05OBAweSm5vLzJkzCQ4O5vHjx3z00UeMHz+e4OBgZs+eTaNGjYiPj6d79+6sXLkSDY3S9UU3b97MsmXLyMrKonPnzqxcuZJNmzYVm2WxKlIPKM1OTuSv4A0gSSzXqkWw/2ZOnjzJf/7zHwwNDTl69GihY/X19fnwww8xNzfH2NiYTp06Kfvc3d3x8PBQAgh37NjBJ598QmpqKjk5OUyePBkzMzPWrVvHhx9+SN26dXF2dhapjQWhBhOdgWoqJCSEgQMHoqOTH48wYMCAYssVzed//fp1Vq1aVWjZ4qlTp3Lx4kUCAwNRqVR88cUX9OzZk/Xr15OSkoK9vT2vv/46vr6+6OnpERYWxuPHj3F0dFSGu0+fPs3//d//sWPHDvr27cuuXbsYOnToC19Xv3792LJlC7dv38bPz4/tZC9hAAAgAElEQVTQ0FC0tLSYOHEimzdvLjHLYlWknluhIFsh5M/VtbOzw87Ojo8//lgpU5B/oMD8+fOZP3/+E/UOGTKkUGyBlZVVoTUcCpiZmREdHQ3AokWLsLOzK9X1CILw6hKdgWpE/f0zFy5ib/Tsp+Ki+fzPnz/P0KFDn1i2eNiwYcr76l9//ZW9e/fi7e0N5A9ZX7t2jV9//ZXo6GhlyDo1NZVLly5Rq1YtLC0t2bZtG7Nnz2bkyJGEhIQ8tTOQm5urnA/+mfVy4EB+aMrmzZuJiIhQnogzMjI4ceJEiVkWq6LKzli4f/9+Fi5cSE5ODi1btnyufBWCIFRPojNQTRTN7f+4URv27PuBbacm0a9jU/bv38+HH3741OMPnL9NRlYe+o2z6KS2JgAU7jTIsszOnTtp165w4KMsyyxfvpw+ffoU2h4cHExiYiJpaWlYWVnx2muvcffuXTp27IgkSfz3v//Fzc2N4OBg5s6di6GhIVFRURw4cID//Oc/uLi4cPLkSfz9/enUtRvG7y/j8qkL6LR1xnPpEqWd/v7+7N69u9TfZUWp7NwKbm5uT4wMCYJQM4kAwmqiaEKj2oZt0W5tz5gBzgwePBg7O7sS3wkXdCTSs3LRbNySO1FH+XxzKP6RN7l///4T5fv06cPy5cuVdMmRkZHK9h9//FFZJ+HixYs8evQIyB8laNGiBWfPnuXOnTtkZ2dz7tw5AgMDmT59Ordv3wbgzJkzLFiwQFlKOD4+ntGjRxMZGUnkfU3+Ts/idmoGtVtakhQdzPSfjyvttLa2LjHLYlVU0QGlgiAIJREjA9VE0dz+ALr2g1F1G4X/bBe6d+/OZ599Vmh0oCDN8ZK1QWRk52LwZv4URpWOLombpjNqiybD+jg9Ue+XX37J5MmTsbCwQJZljI2NCQgI4IMPPiAxMREbGxtkWaZx48b4+/sDYGNjQ2xsLB07dkRTU5NPPvkElUpF06ZN6dGjB2FhYejq6mJvb68szATQsmVLunTpkt/Ow/EULNdQy6AF+k7vctX3C0b9AqZGDfjhhx9KzLJYVVVUQKkgCMLTiM5ANVHc++d7h1ZAyg1s/DUZM2YMNjY2xR5btCNRz7wX9cx7IQE+/1t6V52Ojg4//fTTE9s1NDT46quv+Oqrr4D8EYd+P0ZwOfo0GX9lotfYkNjYWCZPnlziTIKiMQzqn4u2s2777tRt3x0JiPhfO7t06cJ7771XbN2CIAhC8cRrgmpiep926GipCm1rMWQmvvt/Jy4ujlmzZpV4bHksEqQ+hx4gK0/idvLf+EfepHv37vj5+ZGbm0tycjLHjh0rtO5CRbZTEARBEJ2BaqM075+L60iUNpBNPYZBu4UFTd3mUatZe97+TzdOnjyJhYUFlpaW9OzZk8WLF/Paa68pxyYmJtKxY0fls7e3N56enqTu+D/kzDT+2jaHW+sm8vhWPDpaKppfCeDdd9+lZ8+etGnThjVr1rx0u4WKl5KSwsqVK4H8YNP+/ftXcosEoeaRCoLAqho7Ozs5PDz82QWFMqE+LdFIX4fpfdqV6l22ycz9FPebJQFXinn1oC4xMZH+/fsrK+h5e3vz8OFDgoOD0WpoRLr9ByScDyP1yCq2HAwhas8adu/ezalTp3j06BHW1tacPn0aIyOjl26/UHHU//8ODg7G29ubgICAym6WIFQKSZIiZFmu8KQfImZAAMo+kK285tDPmvTB/5Zs7kmLFj/gbFKXKFASLOno6ODi4sKZM2cYNGhQqc4lVIyZM2dy+fJlrKys0NLSom7dugwdOpQLFy5ga2vL5s2bkSSJiIiIYpdidnZ2xtramoiICJKTk5UslOfPn8fNzU1JzFRcxkr1XBaCUJOJ1wTCCzM2Nubu3btPLVPw6uHx7UvcD8wPNsy7GcOA14rPte8feRPHRUGYzNzP0J9Ok5qepexTX4BHkqRCxxV8Lmm7UPUtWrSI1q1bExUVxZIlS4iMjOS7774jNjaWhIQEQkNDyc7O5uOPP2bHjh1EREQwduxY/u///k+po1atWhw7dgwPDw8GDhzIDz/8wIULF/Dx8eHevXv88ccfSsbKqKgoVCoVvr6+lXjVglC1iJEBoVwUjDIsOVyLW4ZtMNLXofnfd9C8+2T/s2jCpOQcbW7fSWLT0Qu4ObQhICCAvn37AuDn54eLiwshISHo6ekpuRP27NnDrFmzePToEcHBwSxatKiCrlQoa/b29vzrX/8C8lMpJyYmoq+vryzFDPkZKg0NDZVjXF3zV0s3NzfHzMxM2deqVSuuX79OSEjIExkrmzRpUpGXJQhVmugM1GCLFy9GW1ubTz75hClTpnDu3DmCgoI4cuQIGzZsYPTo0cyZM4fHjx/TunVrNmzYQL169QBYsmSJsnjOli1b+Pe//8327duZO3cuKpUKPT09jh07hn7qJby9f2TFihV06bKF4yoVmzdvZvny5Tg55ecwKJowSVJpouswgvFD+/CzTQdMTU2VfQ0aNMDBwYEHDx6wfv16Zbu9vT1vvvkm165d48svvxTxAq+AgjiVq1cTuX/3Ef6RN9GHQotLqVQqcnJySlyKuUDBMRoaGoWO19DQUI4fM2YMCxcuLNdrEoRXlXhNUIN1796d48ePA/mrHD58+JDs7GxCQkIwNzdn/vz5BAYGcvbsWezs7Pj222+VY3V1dTlz5gyTJk1i8uTJAHh5eXH48GHOnTvH3r17C53L2NgYDw8PpkyZQlRUlNIRgBISJtm58tqHq/ntt9/w8fHB09MTyF+E58SJE1y4cKHQdMS2bdty5MgRLl269NS0y0LVoD71VKqlQ1bGI2btOk/IpeRiy5e0FPPz6tWrFzt27OCvv/4C4P79+1y9erX0FyII1YToDJShZcuW0b59e0aNGvVc5Qvy7xfw9PRUFv+pCLa2tkRERJCWlkbt2rXp2rUr4eHhHD9+HB0dHWJjY3F0dMTKyoqNGzcW+uM5cuRI5X8L/kA7Ojri7u7OmjVrXijzn8gfUPOojwapdHSp3awDl1eNZ9HcL4stX6tWLXbs2MGMGTOwtLTEysqKEydOPPf5OnTowPz583njjTewsLCgd+/eSgpsQRDEa4IytXLlSg4ePFgonW5JcnJyiIqKIjw8nH79+r30OY2NjQkPD1dWGSxOvXr1Ci1/6x95k//+6EdC0Fa0JD2mzFuKg4MDFhYWHD16lNOnT/PWW2/Ru3dvfvnll2LrVA/QK/h51apVnD59mv3792NlZUVUVNRzXcPzLtgTHBxc7PEFowbCq6PoaFBj1+lA/tTTALWppytWrFB+LmkpZvXfC2dnZ5ydnYvdJxZmEoSSiZGBMuLh4UFCQgKurq588803DBo0CAsLC7p06aKsGe/p6cm4ceN44403GD16NLNnz8bPzw8rKyv8/PwAiI2NxdnZmVatWrFs2bIyb2fB8Ozdh48BkAzbs/GnFaiMOuDk5MSqVat4/fXXGT58OKGhofz5558ApKenF1oOuKC9fn5+dO3aFYDLly/TuXNnvLy8MDAw4Pr164XOXb9+fdLSnpxNIBbsqXnEaJAgVC2iM1BGVq1ahZGREUePHiUxMRFra2uio6P56quvGD16tFIuIiKCPXv2sGXLFry8vHBzcyMqKkp5YomLi+Pw4cOcOXOGuXPnKisAAgwaNAhbW1vMzMxYvXr1E23YvHkz9vb2WFlZMX78+CeG6u/evcu7A3tzL+4UAHlZGWRePUfOg2SW//ATTZo0QVtbm+joaK5evYqPjw/t2rWjSZMmNGrUiAEDBpCUlATA48eP6dy5M99//z1Lly4FYPr06Zibm9OxY0e6d++OpaVlofMPGDCA3bt3Y2VlpcQqKNdm3YzQmT25suhNQmf2FB2Baq48sl4KgvDyxGuCUlLP3HcnNZMD0bcJCQlh586dAPTs2ZN79+6RmpoK5E+B0tEp+ennzTffpHbt2tSuXZsmTZqQlJSkTLNav349DRs2JCMjg06dOjFkyBDlOPV51FpaWkycOBFfX1+lI5KUlISrqyt1u76Ntok1mdeiyUpKwOj9lajqNyRp83RCQ0O5ePGiMszas2dP8vLyWLduHQMGDODzzz9nzZo1ymqHc+bMKdT2Xbt2PXE96sO2bdu2VUZJhJrtn6mnZZf1UhCElyc6A6VQdH58Tp7MvP2x5KglzClQ8F696Kp8RRU3rarAsmXL2L17NwDXr1/n0qVLyr4jR46UOI86OzubXr168cMPP/DFyVwlM2Btw7Zo6ubHGug3b0tiYiLdunUr1J5atWopueJtbW357bffnvW1CMJzed6slw4ODiUGCxZNXa3ueeJpBEHIJ14TlELR+fEAmdm5ZDZqp2Q3Cw4OxsDAAF1d3SeOL+kdurpfY+7guCiI195eyLc+O/nix52cO3cOa2vrQpn5CuZRR0VFERUVRXx8vBJYp6mpia2tLYcPHy40PCtpagH5w7M2LRsW6ngU0NLSUjoyRTsnglARXmTWQFkRv+dCTSM6A6VQ3Px4AK1OwwkPD8fCwoKZM2eycePGYsu5uLgQGxtbKIBQ3YPMHL4+FM/NlAzyHqeTo6mD58E/WbHrd06dOlWo7NPmUUuSxPr164mLiyPu8M8sHGyOQb38EYiCYL1Wjeu99PcgCOWpYDZMr169sLGxwdzcnD179ij7c3JyGDNmDBYWFgwdOpT09HRl35IlS7C3t8fe3l4Jhr169Sq9evXCwsKCXr16ce3aNQDc3d2ZOnUqLi4uzJgxg+TkZHr37o2NjQ3jx4+nZcuWz0zDLQivKvGaoBSKLsbzrwn5GfGa6euw5/s9T5QvOgWuYcOGhIWFlVh/8w9WKvXrmNiSFnmQyz9NwLNpC7p06VKorPo86ry8PLS0tPjhhx9o2bIlkP9Uv3XrVgYMGICuri4r3rbB+1YQATN7AhD44pcvCBVGW1ub3bt3o6ury927d+nSpYuSgjg+Pp5169bh6OjI2LFjWblyJdOmTQP+SY61adMmJk+eTEBAAJMmTWL06NGMGTOG9evX88knn+Dv7w/AxYsXCQwMRKVSMWnSJHr27MmsWbM4dOhQsUG7glBdiCWMS6FozADkD7mX1bS40iwDLAjVRb169fj777+ZMmUKx44dQ0NDg/j4eK5cuUJmZibdu3dXnu6DgoJYtmwZ/v7+GBsbExQURKtWrcjOzua1117j3r17GBgYcPv2bbS0tMjOzsbQ0JC7d+/i7u6Oi4sLY8aMAfLzGuzevVvJG9KwYUMuXrwoYhCEciWWMH4FlXdEdHktAywIVZn6DB0jfR1y82R8fX1JTk4mIiICLS0tjI2NlZiZp61YWdLPJZVXD/Ctqg9KglAeRMxAKZXn/HgxF1uoadTXLJCBmykZPM7J43jMVZo0aYKWlhZHjx4tlBr72rVrSkrsX375pdCMmOKSYzk4OLB161YAfH19n5hBU6Bbt25s27YNgF9//ZW///67zK9XEKoKMTJQhYm52EJNU9wMHSSJ89oWqEIWY2dnh5WVVaGVLNu3b8/GjRsZP348bdq0YcKECcq+guRYeXl5SmrtZcuWMXbsWJYsWULjxo3ZsGFDsW2ZM2cOI0eOxM/Pjx49emBoaEj9+vXL/qIFoQoQMQOV6Gnzp18Vs2fPpnv37rz++uuV3RShGigaJ5Ob8YDbPp/SfMKGCo+Tefz4MSqVCk1NTU6ePMmECROee70NQXhZImagBqpqHYGcnBw0NV/sV8LLy6ucWiPUROpxMjlp90j6ZRa69oMrJU7m2rVrDB8+nLy8PGrVqsWaNWsqvA2CUFFEzEAlqlcvf25/cHAwzs7ODB06FFNTU0aNGqUELxkbGzNnzhxlfnVcXBwAZ86cwcHBAWtraxwcHIiPjwcgNzeXadOmYW5ujoWFBcuXL1fqKZgjHR4erqQILrp4UmJiIk5OTtjY2GBjY1Oow7J48WLMzc2xtLRk5syZQP7c7B07dpT/lyXUCOpxMpr1G9Fs3GqadhlUKXEybdq0ITIyknPnzhEWFqZk9xSE6kiMDFQRkZGRxMTEYGRkhKOjI6GhoUpgk4GBAWfPnmXlypV4e3uzdu1aTE1NOXbsGJqamgQGBvLFF1+wc+dOVq9ezZUrV4iMjERTU5P79+8/89wRERGEhISgo6NDeno6v/32G9ra2ly6dImRI0cSHh7OwYMH8ff35/Tp09SpU+e56hWEFyXiZAShcojOQBVhb2+vLEhkZWVVaJ2AwYMHA/lrAxQsBpSamsqYMWO4dOkSkiQpqxsGBgbi4eGhDPc3bNjwmedWXzwpOzubSZMmERUVhUqlUpYtDgwM5L333qNOnTrPXa8gvIznXbNAEISyI14TVDD/yJs4LgrCZOZ+MrJz8Y+8CTx9gaKCferbv/zyS1xcXLhw4QL79u1T5lzLslzsfGpNTU3y8vIACq1pAIXnVi9dupSmTZty7tw5wsPDycrKemq9wqvBwcHhpY7z9/cnNjb2pc+bmJjIli1bXvp4QRAqhugMVKCic6hlGWbtOk/IpeQXris1NZVmzfKfnnx8fJTtb7zxBqtWrVI6DQXD+cbGxkRERAAoyyuXVK+hoSEaGhr8/PPP5ObmKvWuX79eyfteHV8TeHp64u3tzezZswkMrF4Jml82WFV0BgShZhCdgQpU3BzqjOxctoZdB/LnP7dv3541a9awf//+p9b1+eefM2vWLBwdHcnNzSUzM5P+/fvzwQcf0KJFCywsLLC0tFT+EM+ZM4dPP/0UJycnVCpVifVOnDiRjRs30qVLFy5evKiMGvTt2xdXV1dlnre3t3dpvooqzcvLq9pNlXyeYNWZM2fSoUMHLCwsmDZtGidOnGDv3r1Mnz4dKysrLl++zJo1a+jUqROWlpYMGTJE6Ry6u7vzySef4ODgQKtWrZSg0pkzZ3L8+HGsrKxYunRp5Vy8IAjPJPIMVKBnrTVgamrKwYMHlVzoLyI4OBhvb28CAgJK3c6nyc3NfWpn4lWzYMECNm3aRPPmzWncuDG2trZcuHCB/v37M3ToUIyNjXn77bc5evQo2dnZrF69mlmzZvHnn38yffp0PDw8KvsSnkvByn/BwcEMHDiwULDqkiVL6NChA127diUuLg5JkkhJSUFfXx93d3fluwC4d+8ejRo1AuC///0vTZs25eOPP8bd3Z1Hjx7h5+dHXFwcrq6u/PnnnxX2eykI1UVl5RkQIwMVqKS50kb6Onh4eJCQkICrqytLly5l0qRJQH4wYcE/HR0dfv/9d/r166ds09PTK3GJ5BeVmJiIqanpE8vBGhsb4+XlRbdu3di+fTtRUVF06dIFCwsL3nrrLf7++2/++OMP7O3tC9VlYWEBwJEjR7C2tsbc3JyxY8fy+PFjAMLCwnBwcMDS0hJ7e3vS0tLK5DqeV0REBFu3biUyMpJdu3aVuIJk8+bNOXnyJE5OTspUylOnTjF79uwKbW9ZKQhW1dDQUIJVdXV10dbW5oMPPmDXrl1KoGhRFy5cwMnJCXNzc3x9fYmJiVH2DRo0CA0NDTp06EBSUlJFXY4gCGVAdAYq0NPWGli1ahVGRkYcPXqUBg0aKPujoqKIiopi3rx52NnZ4eDgwIEDB4iKimLdunW0bNmSQYMGlVkb4+PjGTduHNHR0ejq6rJy5UogfwnZkJAQRowYwejRo/n666+Jjo7G3NycuXPn0r59e7KyskhISADyc8EPHz6czMxM3N3d8fPz4/z58+Tk5PDjjz+SlZWFm5sb33//PefOnSMwMFCZ0VBRjh8/zltvvUWdOnXQ1dVVlsQtqmC7ubk5nTt3pn79+jRu3BhtbW1SUlIqsskv5EWCVTU1NTlz5gxDhgzB39+fvn37Flunu7s7K1as4Pz588yZM6dQMKp6vVV1xFEQhOKJzkAFGmTdjIWDzWmmr4MENNPXea7lji9dusT06dPx8/NDS0sLgLt37/Luu++yZcsW9PT0yqyNzZs3x9HREYB33nmHkJAQANzc3ID8AMOUlBR69OgBwJgxYzh27BgAw4cPVxZ28fPzw83Njfj4eExMTGjbtm2h8vHx8RgaGiqJXHR1dV84++HLUL9Bfh94ifg7zx6NKLjJaWhoFLrhaWhoFJr1UZW8aLDqw4cPSU1NpV+/fnz33XdK2t369esXGrFJS0vD0NCQ7OxsfH19n9mOoscLglA1ic5ABVNf5XB6n3YsORyPycz9OC4KIj0r94nyjx49Yvjw4axZswYjIyMg/739iBEjmD17Nh07dixVe9RvjkN+PEFmdl6h/QXTCdWnH5bEzc2Nbdu2cfHiRSRJok2bNiU+IVbGVMWiN8hMg7bs2eOP38k/SUtLY9++fRXanvL0rGDVotLS0ujfvz8WFhb06NFDCfYbMWIES5YswdramsuXLzNv3jw6d+5M7969Cy0WVBILCws0NTWxtLQUAYSvqBkzZigjhJA/62bu3Ln06tVLyYy6Z88eZf+8efMwNTWld+/ejBw5Ugk2dnZ2piAO7O7duxgbG1fodQhPJ5IOPUNiYiL9+/fnwoULZVrv/DXbWRN6Hem1/DSr53y/IjM1jQPRtwuVe++993jvvfdwcnJSts2cORMLCwtGjBhRqjYU3BwLbhpJDzJJvnOTRT57menuqiwHGxkZqRyjp6dHgwYNOH78OE5OTvz888/KKEHr1q1RqVTMmzdPGUkwNTUlMTGRP//8k3//+99KeVNTU27duqWkeU1LS0NHR6dcRweK3iBrv/ZvdNo54e7qgpN1+0Lf8avu1v/y+xdoMTU/uv9Rw3YErJ6qbF+xYoXy85kzZ56ox9HRsdDUwgkTJhRaFbCA+vRWyB9pANDS0uLIkSMvfgFClTFixAgmT57MxIkTAdi2bRuHDh1iypQp6OrqcvfuXbp06YKrqysRERHs3LmTyMhIcnJysLGxwdbWtpKvQHgeojNQBl4mwv4nvwAe5mqi99o/OddlWWbF0T+Z2Dr/89WrV9mxYwcXL15k/fr1AKxduxZvb2/MzMywsrIC8qfC6erqvnC7i3t61GrUnO9+XMOWb/+rLAdbsL5BgY0bN+Lh4UF6ejqtWrUqtASsm5sb06dP58qVK0B+rMGGDRsYNmwYOTk5dOrUCQ8PD2rVqoWfnx8ff/wxGRkZ6OjoEBgYqEyBKw9Fb5AAeg5u6Du48WsJK+IlJiYqP7u7u+Pu7l7svqpGfcGfotsF4UVYW1vz119/cevWLZKTk2nQoAGGhoZMmTKFY8eOoaGhwc2bN0lKSiIkJISBAwcq8T8DBgyo5NYLz0t0Bp5DTk4OY8aMITIykrZt27Jp0yY6dOjA2LFj+fXXX5k0aRKdOnXio48+Ijk5mTp16rBmzRpMTU3Zt28f8+fPJysri0aNGuHr60tGRga3Tu1FkjR4FHuUhq+PB6Buhx5Er/8Cr9qPWbx4MS1btlSyBqoraei9YPGh5yHLMjf/fgRSkTdFkoSOiwfRajfHojc9KysrTp06VWy906ZNY9q0aYW29erVq9DoQoFOnTqVWE95qEk3yOl92hUa9YF/glUF4Xn4R95U1ojIMbRj9ndraaKZyYgRI/D19SU5OZmIiAi0tLQwNjYmMzPzqYGjT8uCKlQ+ETPwHJ4nwn7cuHEsX76ciIgIvL29lSG1bt26cerUKSIjIxkxYgSLFy/G2NgYoy6u1LcbhNF7y9Funv/eP/fhfWw+Wk5AQICyKmBZSkxMpH379kycOBEbGxu0EkK4/fNn3Pb5lGT/heRl5f8Hevun9/niiy/o2rUrdnZ2nD17lj59+tC6dWtWrVoF5A8Dl/TO8HkS3FSGp83mgPz4jDfffBNLS0s6duyIn58fxsbGz/wuqqKXDVYVBHgyvibXpCtbftmKj+9Whg4dSmpqKk2aNEFLS4ujR49y9epVIP/vXUF69IcPHxZKnqaeBVWsdFr1lMnIgCRJfYHvARWwVpblRUX2TwU+AHKAZGCsLMtXy+LcFaFohP2yZcuAfyLsHz58yIkTJxg2bJhyTMFc+hs3buDm5sbt27fJyspSEgo5tm5E0OUHhc6jZ+rA5/9pT4cOzcptnnZ8fDwbNmzAy8uLHm/0x/idRTyWtEg9tYP0iydo7fET99Z9qMytnzJlCu7u7oSGhpKZmYmZmRkeHh5oa2uze/fuJ94ZFg0KfNpqjBXtWSviHTp0CCMjI+UPWGpqKjNmzHjmd1FViQV/hJdV9BVircYtyclM55GuPoaGhowaNYoBAwYoGUkLgkk7deqEq6srlpaWtGzZEjs7O2W207Rp0xg+fDg///wzPXv2rNDriYqK4tatW/Tr1w/Ij3EJDw9nxYoVrFq1ijp16jB69OgKbVNVU+rOgCRJKuAHoDdwAwiTJGmvLMvqCc0jATtZltMlSZoALAbcSnvu8qI+PNZQTn1mhH1eXh76+vrKdCx1H3/8MVOnTsXV1ZXg4GA8PT0BMDXURbtOXS7p63ArJYM6tVS849ha+eNdXk/QLVu2pEuXLgQEBJB07U/q+/8fyWmPyc7KooGJGQsHmzP5Z1WhufUPHz6kfv361K9fX5lbX7duXb744osn3hm+9tprhc73tNUYK8PTbpDm5uZMmzaNGTNm0L9/fyWg8Fnfhb6+foW1XxAqQnHxNUbv/0BBV9/AwICTJ08We+y0adPw9PQkPT2d7t2789lnnwH5wcTR0dFKufnz55d5u0sSFRVFeHi40hlQV5U79BWpLEYG7IE/ZVlOAJAkaSswEFA6A7IsH1Urfwp4pwzOWy5eJsJeV1cXExMTtm/fzrBhw5BlmejoaCwtLQstKKSeKbB+/fq0lB/gMzO/h+x+Zzv2Jo3K5XrUOza5qvx58rIs07t3b3755ZcnjpnMs+fWl/TOsKinrcZYFah/P0b6Onht2Id0I4pZs2bxxhtvAK9mngFBKI3SxNeMGzeO2NhYMjMzGTNmDDY2NmXSpk2bNuHt7Y0kSVhYWDB//nzGjsJ7TTIAACAASURBVB1LcnIyjRs3ZsOGDbRo0YLt27czd+5cVCoVenp6BAYGMnv2bDIyMggJCWHWrFmF6vX09KRevXpPxDrVNGURM9AMUJ+8fON/20ryPnCwDM5bLp4WYW9hYcH9+/eLnVrl6+vLunXrsLS0xMzMTHmH7unpybBhw3BycsLAwEApP2DAAHbv3o2VlRXHjx8vl2sp+t4v6UEmSQ8y8Y+8SZcuXQgNDeXLL7+kffv2uLm5cfHixeeqNzU1lf379xf7zvBVUvT7uXr9BvMPJ1DPzIVp06Zx9uzZym6iIFSKZ8XXPM2WLVuIiooiLi7uiRvvy4qJiWHBggUEBQVx7tw5vv/+eyZNmsTo0aOJjo5m1KhRfPLJJ0D+7KrDhw9z7tw59u7dS61atfDy8sLNzY2oqCjl9a5QWFmMDBSXOabYMW5Jkt4B7IAeJewfB4wDaNGiRRk07cUVHR7T1GuK0Qc/IsFTI+xNTEw4dOjQE/UNHDiQgQMHPrG9bdu2hYbMis5xL5inXRrFdWxkWWbJ4XgGzeyJj48Pb775Ji1btuSPP/4gLi6Otm3bkpOTw86dOxk/fnyx9aampnL+/Hlu3LjxxDtDBweHUre7ohT9frKTE7myfQOjNqro0KwBP/74o7JAjyDUJM+Kr6loQUFBDB06VHmgatiwIUFBQWzevBmAd999l88//xzIz43h7u7O8OHDGTx48HPVHxMTw6JFi8olcPtVURadgRtAc7XP/wJuFS0kSdLrwP8BPWRZflxcRbIsrwZWQ/6qhWXQthdWnaafFduxeX+lsn3btm3k5uai9f/snXdUFdfXhp+hXpCmgihEAQsW4NIFUbAQS4oFNRolUfRTo7HHqCRGRaOxRo0m9oixJZZY0eRnQwU7KERURBBibzSRJuV8fyATqr2g3mctl9xhypmzuDP7nLP3+2pq4uvry/Tp05k4cSJGRkb8/vvvfPHFF7i6urJw4UIcHBzIz8/nr7/+YtKkSfz7778oFApat27NrFmz5GscOXJE/rlFixbFyh2LCtxUBEr2j05tZ3RqOyMBJx8Gfm+qzoAKFc9LRUhALVzGi94bhW5+Oq6nr8ltysrKIiMjQ05QLMzlWrx4McePH2fnzp04ODiUmctVEhsbG9UywQs4x0mgniRJVpIkaQGfAtuL7iBJkiOwBOgghLj9Aq750nie6bGKwqpVq1Aqldz+bRh3g34kN/U2t/74lusrhnDrj2+pSkEVQ1ZWFgqFAoVCwYIFC7h8+TKnT58mLy+Pw4cP4+DgwMCBA3F0dKRevXrUrFmTgQMHMn78eNTV1VFTU+Pvv/+Wl0TCwsLQ0tICYN68eXIFBsCQIUNklbrw8HCaN2+Os7Mzbdu25caNAtXFkydPolQqadKkCaNHj5allrOysujTpw92dnY4OjoSHFw0BeXZeZSL5KtAlW+gQkX5FF3G0zRrwLWQTXRv40Gtug3w9/dHCEHjxo1p2bIlX3zxhRwUxMXF8c8//8jJvi4uLqxZs4a1a9fi6+vL3r17mTp1KmvWrJFVN0+ePCk7xb6rPHcwIITIBYYA/wPOAxuEEGclSZosSVKhDdwsQA/YKElShCRJ28s53WvnTa/PLrq2tnbXIczaDSJpzyIq2Xhj1vdnjOxaoX78v0TGvLw8du7cyYwZM7h+/Tq2trZkZ2ejra1NREQEgwYNIigoiN27dxMQEMDBgwfR1tamVq1anDp1iuDgYEaNGoUQAhcXFzkYiIiIIDk5uVT7cnJyGDp0KJs2bSI8PJy+ffsybtw4oEB6efHixRw9erSYouMvv/wCwJkzZ/j999/p3bv3CxEteZGBX2EAZm9vz+eff86OHTtwc3PD0dGR999/Xy4VDQgIYMCAAbRp04ZevXqRl5fH6NGjcXV1RalUsmTJkue+LxUq3gaKLuPlpd1Bq0Y9BJCYnsPly5cxMzPDwsKCxMRELl26RE5ODjk5OYwePZrhw4ezfft23NzcuHLlCgEBAdSpU4ctW7YwdepUvv32Wzw8PPjhhx9e701WJIQQFfKfs7OzUPH0zJ8/X3z77bfy5y2nrgoNXQNh8fVW4TRmrXivtrXQN6osPKbtE5VsvYWGrqH4bd8/okuXLkKSJNGvXz9hbm4u1NTUREZGhoiNjRX16tUTurq6QltbWwQGBoqYmBihp6cntLW1hUKhEIBYunSpCA4OFurq6iI+Pl5UrlxZaGtrC3t7e3Ho0CExePBgERgYKM6cOSP09fWFvb29sLe3F7a2tqJ169YiOTlZ1KpVS253ZGSksLGxEUII0alTJ7Fv3z75d82aNRORkZEvpL+2nLoqPKbtE5Zjg4THtH1iy6mrT32OqKgoYW1tLe7cuSOEECIxMVEkJSWJ/Px8IYQQy5YtE1999ZUQQoiJEycKJycnkZGRIYQQYsmSJeL7778XQgiRlZUlnJ2dxaVLl17EralQ8UZjOTZIWDz8Z9Z/iVA3NBUGbl1E9Z7ThRBCWFhYyN85IYTo16+f2Lx5szh//rxwcXERQggRHx8v6tatK+/z+eefizVr1gghhIiLixP29vZCCCECAwPF4MGDX9WtPRIgTLyGd65Kjvgtoby1tU6O5hjqaHLxhw+5du0anpsg40GenBeRLwTf7zyH3rU7CCEYPHgwOTk5rFmzhj///JOFCxfSt29frl69yt27d5k6dSrDhw8nPT2dS5cuYWlpiZ6eHjk5OXJbLC0t6dSpE0ePHpXX6wrLKoUQ2NjYyDXKM2fORKFQIIQgOTmZVq1asX//fo4fP87Vq1fZvXs3Bw8eJCoqCgcHB9kHISQkhG7dumFsbIyTkxOXLl0iKCjoqfvtRayLlpXcdObMmTLFpqBAt6BQu3337t38888/siJbamoqFy9eLLa/ChXvIkXztzSrmFOj9zwyL4WRfngNkyeXTjvr168fP/zwAw0aNKBPnz7y9pLlwEVLhVVLdf+hCgbeAopqI2hb2HNzy1TGrDkMNMXLQgcPDw/++OMPPD09uXXnLmgouL78S/KyCioW7p7ew+ULsUCBj0D79u2RJIkff/yRyMhIjh07hhAChUJBzZo1yc3NRVNTk9q1a6Ovr096enqpNhkaGnLr1i2ys7PJyspi3759NGvWjPr163Pnzh2OHj1KkyZN8PDwYPLkyQwbNoy8vDxu3rxJTk4Oq1atQqFQMGXKFMaMGcPFixextrbm22+/5d9//2XatGmEhIRgZWVFjx49XmV3A8X1CaSzF3A2Lb7cUJ7YFBS3gxZCsGDBAtq2bfuqmq5CxRtBywYmrDl2GYDctETUdfTRs2mJq21NTp0KRl9fn7S0NDkIL1wSOHXqVLFKLRVPhioYeAsouramZWKBYZPuJKwaje86DT5p68n8+fPp27cvU6dOJSctiWpdA9Cp48LVRX3Rqd8UPTtvKtX34PqSfgwaNAhjY2MOHz7M+fPnUVdXZ8mSJezdu5cTJ04QExPDypUr0dHRwcrKCg0NDc6ePVsqIDA0NESpVKJUKqlXrx6Ojo4F7dPSYtOmTQwbNozU1FRycnK4ffs2aWlpNGrUiPj4eBwdHbl//z66urqcO3eOlJQUrl69SkZGBpUqVWL69OmsWbNGHj336NGDpUuXvrL+LilMlV2tEdu2/MAq3/70amlLUlJSuWJTJWnbti2LFi2iVatWaGpqEhMTg7m5ebGAQYWKd5Hg6Dvyzzl3Erh9IBAkib80tTiwdQ1Hjx7lgw8+oEaNGnJScbdu3YiIiKBy5cqvq9lvLKpg4C2gZImcnp03enbeSMDKhyVy+/fvLzAqcmmGTh0XAPQdP0Tk55Jz51+Sg38FNQ2WBa7Cp/2HfPHFF6xZs4aMjAz09fVZt24denp6REZGEhERgb+/v1yTWyjHm5qaKicQ6uvr07x5cyZNmlSqvQnChLwPA7j3sH5Z/c/xBAYG4u3tjYuLCzExMcyaNQtPT08qVapUSiXx9OnTcn3xs/Lhhx+ybt26Z5ISLku33cC9GwN7tOdHUwMcHR1lsSlzc3Pc3d1lS+eS9OvXj4SEBJycnBBCYGJiwtatW5/5vlSoeFso+lwrLPuFAmEbFxcXXFxcGDp0aLFjQkNDGTlypPzZ0tKSqKgo+XNhRVPJ35UsG34XUQUDbwGP0kYoKUesr6tAR1O94GUmqUF+Hnd3zaNK64GkHAjEwKM7WVn/VX8OHz6cX3/9lSlTppCRkSGXEW7cuJG1a9cihMDY2BgDAwOGDBkij9bbt29P165d2bZtGwsWLJBFlUqOqq+lZHJfx4rvp83gi//rQ0BAABcuXKBq1arMmDGDtm3bEhsbS926dcnIyODq1as0aNCAS5cukZCQgKWlJevXr3+q/hJCEBQUhJrasxXTlKXbrmfnjb6dN5FFhKnKEpsqulwABeuWP/zwgyqrWYWKEjyN5ktKSgqNGzfG3t4eb2/vV9G8tw6VhfFbQHklci0bmJSSI07NyqWLc/GEOfEgE+3q9ajhN5+rJ/cABWYjDg4OmJqa8vfffxMZGYmuri4TJkzAy8sLY2NjIiIi2LNnD4mJiVStWpUrV65w9uxZ4D+FxYiIiGLqimWpIqqbNSTx9i2++eYboqKisLKyYsyYMTRs2JCVK1fSo0cPlEol7u7uREdHo6Ojw8KFC2nXrh3NmjXD1NRUrjEuj5L2zerq6ty9e7dM22IoXwsBXr8+gQoV7wJPU/prZGRETEwMGzdufFXNe+tQzQxUEDw8PDhy5AgJCQkcOXKEnj17PvGx5UmHlidHHBx9B3MjHVIfbjPy/Iwbq0ehYWBC5ffqPvZ6Pj4+7N+/Hzs7O6ytrWnevEx16TIpa1StY+mAxeht8jp5UY+EVq1acfLkyVLHtGzZkujoaLkCwsXF5bHXLrRvXrhwIZaWlkDZtsWFWgjbtm3DxMSE9evXM27cOFasWAEUPKSKzm7AmydMpUJFRaeiSSK/7UjiJVnlPi8uLi4iLCzsdTfjlXPgwAFmz579TGVyJbHy31mmSYQEzO3uUOYL7WULLDWdvr/MqT9zIx0O+z+5x/ncuXP57bffePDgAY6OjixbtgxdXd1y909ISKBly5by2r2lpSVhYWEkJSXRtm1bunXrJtsWR0VF4eHhQe3atYECYaYaNWqwe/du+Xwl3Q5VDykVKlS8CCRJChdCPH5084JRzQy8RNasWcP8+fN58OABbm5ufPvtt7z//vscPXqUKlWq0Lx5c8aPH0+bNm3Q09Pj/v37+Pv7c/78eRwcHOjdu3exZJin5VFrbq8r6n5Ro+qRI0c+tm/Ks28uirW1NeHh4ezatUu2Lfbx8SmmhVAWFUG3XYUKFY8mJSWFdevW8eWXX77uplR4VDkDL4nz58+zfv16Dh8+TEREBOrq6hw8eJCxY8cycOBAfvzxRxo1akSbNm2KHTd9+nQ8PT2JiIh4rkAAHr/m5lA5h9Q1w4if/hGH/Vu9kpfbq5J7fpR9c1GuX7+Orq4un332mWxbXFQLAQoklAtzIVSoUPHmkJKSwsKFC0ttz8vLK2Pv5+dNFjFSzQy8JPbt20d4eDiurq4AZGZmUq1aNQICAti4cSOLFy9+Ijet5+F1jf5btGjB7Nmzy13HfxWj6kfaNxe59pkzZxg9ejRqampoamqyaNGiUloIubm5jBgxAhsbm5faZhUqVLxY/P39iYuLw8HBAU1NTfT09KhRowYRERGcO3eOOXPmyLlA/fr1Y8SIEUCB18js2bORJAmlUsnq1avZsWMHU6ZM4cGDB1StWpW1a9diampKQEAA169fJyEhAWNjY9atW/c6b/mZUQUDLxhZFnhfFDrWLQiYO6vYy6ewPA6QXbVeJk/64r106RJdunRh/vz5rFixgrCwMDQ0NJgzZw4tW7Z8qW18GTzOvrnQfrht27Zlqv85ODhw6NChl95OFSpUvDymT59OVFQUERERHDhwgI8++kiuWAoPDycwMJDjx48jhMDNzY3mzZujpaXF1KlTOXz4MMbGxiQlJQHQrFkzjh07hiRJLF++nJkzZ/Ljjz8CBdVHoaGhssz4m4gqGHiBlJQFvrX5e0avDgE88bLQIS0tjdmzZ+Pr64uFhQX9+/cvlShYKLH5Krlw4QKffvopgYGB7Nu3DygYMUdHR9OmTRtiYmLIy8ujW7duXL16lby8PMaPH4+xsTFff/01ubm5uLq6smjRomI64IsWLSI+Pp6ZM2cCBYIf4eHhLFiw4KXf09PUKKv4j8LcFRUq3kYaN24sa6GEhobi4+MjVzF17tyZkJAQJEkq5TUCcPXq1SfyG3lTUeUMvECKyQIb18LI83P+Xfstvh960rp1axISEjh58iRjx47F19cXLS0t2XinEKVSiYaGBvb29sydO/elt/nOnTt07NiRNWvW4ODgQGhoKJ9//jkADRo0wMLCgpiYGLkELzIykqioKNq1a4efnx/r16/nzJkz5ObmsmjRomLn7tq1K5s3b5Y/r1+/nu7du7/0e4IXa0/8riCEID8//3U3Q4WK52Lr6Ws0nb4fK/+ddFl0hHtZ/63jl/QFKQshBJIkldo+dOhQhgwZwpkzZ1iyZEkxG/W3QT5cFQy8QEpOTVdq6IVZnwVU671AFrE5duwY6uoFL6nNmzfL7lqFozFNTU327dtHZGTkcycQlkXJL4q6ohI1a9bk8OHDQPlfEDs7O/bu3cvYsWMJCQkhISEBKysrrK2tAejdu3epaXUTExNq167NsWPHSExM5MKFCzRt2vSZ214oHNS/f39sbGxo06YNmZmZxMXF0a5dO5ydnfH09CQ6OppOjuaMbV6dtB3TuL5iCHd+G0bvOtmqCoASlBRjyszMZNy4cdjb2+Pu7s6tW7cAuHXrFj4+Ptjb22Nvb8+RI0dec8tVqChNycTh21kSN+4kl0ocBvDy8mLr1q1kZGSQnp7Oli1b8PT0xNvbmw0bNpCYmAggLxM8qd/Im4oqGHiBFJ2Czs+6T9qpAiGbSkkX+Pjjj8s8Zt68eWRkZLyS9pWVYZ+Ymc//TVrIqlWrWLduHV5eXqxduxaAX7aGcCIqhg6rLtFn81UmB+7Azs6Ob775RpYlfhzdu3dnw4YN/Pnnn/j4+JQZcT8NFy9eZPDgwZw9exYjIyP+/PNPBgwYwIIFBQHX7Nmz5TKiv5ZNY3z/rjy4Hc+9qzEM8mnxXNd+W7lw4QK9evXi9OnTALi7uxMZGYmXlxfLli0DYNiwYTRv3pzIyEhOnTqlSqZUUSEpmTisrmOAlnlDen7QjNGjRxfb18nJCT8/Pxo3boybmxv9+vXD0dERGxsbxo0bR/PmzbG3t+err74CkP1GPD095SWEtwmV6NALpGjOQG7qLW5vmkSdgUvwrZXGsW2/lSkkVCh+86R/XI+rmy1UMiyLkoI/hW10HRXIzoFOtG7dmu+++44tW7YQfPgYt9JyMGrZD4WFkty0RCoZGDGjmzP8e5LFixdz7tw58vPziYiI4Ouvv8bR0ZHhw4cXqyZITk7G2dkZCwsLZsyYQePGjZ/oPssiISGB1q1bc/HiRQBmzJhBTk4OU6dOpX79/6b/s7OzOX/+PCYmJly9erVYHoOK4pQUY9LW1iYrKwtJkli/fj179uxh+fLlqr5U8UbwKKG1+CK+IRUZlejQW0DRUr6IbSvJS7lJ1oZRbDPQpVKlSnTt2pWoqCicnZ1Zs2YNCxYs4Pr167Rs2RJjY2PZhvNRFNbNlgwG8vLyUFdXf+T07aMy7I2MjNi1axcff/wxDx48wKDVQKTK9eR9c+4kEL8xEN/f1GlkXplFixaRmprKBx98gKenJ02aNGHgwIGlrlm5cmUaNWrEuXPnnikQKCkclC3+ywNQV1fn1q1bGBkZPVGZZkJCAh9//HExF7N3kUeJMWlqasqzN+rq6m903bSKdw9V4vCzo1omeMF0cjTnsH8rzv61iob16xF/4SyzZs3i9OnTzJs3j3PnznHp0iUOHz7MsGHDMDMzIzg4+IkCASheN+vq6krLli3p2bMndnZ2QEE2OBTkIHh7e+Pk5ISdnR3btm3DzEiH3NRbXFs2kMS/5nN9+ZfcWj8e00oFfwZLly4lJiYGhULB5YgQrv9aEHDcP7OXzLgTmPX9mWq9fsLU1FQ+v5mZGSEhIaxYsUIeNR44cKCYxkBQUBCXLl166r58EuEgAwMDrKysZIMSIQSRkZEAeHt7y0mNeXl5r7xKoyLypGJMJSnZl/fu3XsFrVWh4ulQJQ4/O6pg4AVQ+AIuybVr19i0aRNQUNLy3nvvoaamhoODg1zn/rRMnz6dOnXqEBERwaxZszhx4gRTp07F19eX+vXrk5WVRY8ePfjll19ITk5mzpw5BAcH4+fnR/WYLWhrqJObdBWRn4ekpc2DmxdpkHSEiIgIAgICEEKQmZlJJS31Mq//KiPsRwkHFWXt2rX8+uuvVK9eHYVCQefOnenRowf169dny5Yt6OjoYGBgwPTp019Z2ysqT9qnJfnpp58IDg7Gzs4OZ2dnlSKjigrJq1I4fRtRBQMvmMJs/WYz9pOWlcOJ+IKM1KJrrS9y+rVx48YkJSXxxx9/cPr0aRQKhezy16BBA9q1a4ebmxupqanMDRjN2Hb1kdTU0axshsuwxbh7tuDorg1YWlpiaGjIZ599RkREBGOG9C+V7PeqI+zHCQd9/fXXBAQEYGVlxZQpU6hevTopKSlEREQQFhaGvr4+ycnJ/P3336Snp2NmZvbK2l5ReVyfFtUY6Nq1KytXrgTA1NSUbdu2cebMGSIiImjSpMkra7MKFUU5cOBAuQnZ8N/s7MuSWX/SpO9XmRz+IlAFA09Jp06dcHZ2xsbGhqVLl8rbx40bh5V1I3q09+bytetIWjrk5+WyfOMuev3fF+zfv1+eJbh37x7fffcd8OQiQ0WDjEt305mybCNRUVFUqlSJkJAQfHx8ZNe+Dh06cOrUKfLy8hg3bhzXrl2jevXq5Ofn08amOhrqagTP/wpfg2g6eDfj8uXLpUoKWzU0xdRAURBhq6mjW8TRsGh97cukvFmIsraHhobSsWNHdHR00NfXp3379qSnp5OSkiJbLBfqJ7zLPE2fqngz8fDweKHnS0hIwNbWFoCIiAh27dr1Qs//pqEKBlQAsGLFCsLDwwkLC2P+/PkkJiaSnp6Ou7s7Zn1/RsvchrTI/6GuY4CarhEpkXtIzAJXV1f8/f1LnW/AgAF88MEH5Ur+RkREMH7BKnmdV9LS4UFmOnNWbSVg5d/sj77NT3svcjQqlmHDhsnHZWVlUa1aNc6dO4euri43btwAoFGjRgDEx8fzzTffACBJEpUrV0ahUHDz5k0A/vjjDwwUGhz2b8WWsZ2orXaHDvY1uHLlCidOnHihfVoeT7L+VxgkTd5xlhWh8cXWvitVqvTcpYxvG6o11befl6kB8aqDgZMnT6JUKsnKyiI9PR0bGxuioqK4f/8+Xbt2pUGDBvj6+parj/K8pKen89FHH2Fvb4+trS2TJk2Sk74Ln9mDBg3CxcUFGxsbJk6cCMD8+fNL7Vd0OXnTpk34+fm9lDY/M0KICvnP2dlZVEQmTpwolEqlUCqVwsDAQBw9elRoaWmJ/Px8YTk2SBh3GCP0lG2ExdggUcnWW1T9eJSwHBskhBBCT09PCCFEfHy8qF+/vujVq5ews7MTXbp0Eenp6WLSpEnCxcVF2NjYiP79+4sHDx6IwMBAoW9hKzSr1hSaJpZCt4GnUNRxE0hqAjV1IWnpiCrthgoNw2qiTiOlUFNTEzo6OuLrr78W1tbWQktLS1haWgpJkoS5ubnQ1NQUmpqaQqlUCoVCIYyMjISRkZEQQojvvvtOVK1aVbi7uwt/f3/h4eEhhBAiPz9f9OzZUzRq1Eh069ZNNG/eXAQHBwshhLCwsBB37tx5af295dRV4TFtn7AcGyQ8pu0TW05dLfa7Bt/9JSzGBonqveYILdM6wtp/m1gXekFYW1uLWbNmCTs7OxESEiKEEGLMmDHCxsbmpbX1TeFRfarizadSpUpCCCGCg4NF8+bNRZcuXUT9+vVFz549RX5+vhBCiLFjx4qGDRsKOzs7MWrUKCGEEL179xYbN24sdZ74+HhhY2MjsrOzRc2aNYWxsbGwt7cXf/zxxyu5n3HjxolRo0aJL7/8Uvzwww8iODhYGBgYiCtXroi8vDzh7u4uf8cfxY8//ihsbGyEjY2NmDt3rpgxY4b46aefhBBCjBgxQrRs2VIIIcTevXuFr6+vEEIIhUIh7O3thVKpFG5ubiImJqbUMy8xMVEIIURubq5o3ry5iIyMFEKUfjZWqlRJBAYGisGDB4uNGzeK3r17l9lOIEw85fsSOAC4lLHdAfjwSc6hKi18DEXLsColXSDv5C7Cjx5FV1eXFi1akJWVJZdjmRnpECOpIfL/S9CS1DUxM9Jh1apVZGRkYG9vT+3atblw4QLVq1dHW1ubAwcOMHr0aL7//nvy8/O5fv06QUFBXLhwgfj4eNKuXEXDxAKjJt1Q0zEgNWQNajoGSBqamHb7Hs2q75F1+QyXYo7yvrc30dHRrF69mnv37qFQKACYPXs2x48fZ8OGDdSqVQtnZ2fOnDmDra0tv//+OwDm5uZ8+umn/Pzzz0yfPl2uCJAkSRYiKsmzJkI+KY8yWiqaDJcZdxJJoc+lpV8yaFN1PmrsgqGhIYGBgfTt2xddXd0yDYnKws/Pj48//piuXbvSr18/vvrqK3lGpZCVK1cSFhbGzz///Hw3+Bp4Fa6RKioGp0+f5uzZs5iZmdG0aVMOHz5Mo0aN2LJlC9HR0UiSREpKyhOdS0tLi8mTJ7/yv/sJEybg6uqKQqFg/vz5hISEyAnZgJyQ3axZs3LPUZYp0fLly5kzZw7Dhg0jLCyM7OxscnJyCA0NxdPTEyiYYb1x4wZ+fn5cuXKF9evXlzr3hg0bWLp0Kbm5udy4cYNz586hVCpfTmc8PQ6AC/DY6RzV+QIHzAAAIABJREFUMsEjKCVtmZjMlXSJ3ReSiY6O5tixY8X2H922PloaxbtUS0ON7nVh6tSpKBQKIiMjmThxIrq6ukyZMoWTJ0+yYMECVq1aRXBwMMuXL2f16tUAfPDBB0yePBktQxO0Kpsh8vPQrFoLU98Z6Dt+gI6VMymHVgGgsFAiaWpz48YN7t69S2pqKsnJyXzxxRfcunWLoUOHsn79eiRJIi8vj86dO6OlpcXJkyepW7cuUKAJEBoaiq2tLSEhIXJeQ0WlZDKcoqYd5v2XYNjhGy5cuICzszPOzs5ERkZy9OhRAgICnlpjYPny5aUCARUq3hTKqmIyMDBAoVDQr18/Nm/eLOcaVSSKyqY3nbSdW0mppKWlyflKT5uQXdSUSE9Pj86dO3PixAnCw8NJS0tDW1ubJk2aEBYWxuZde1kcrYmV/06QJEZMX4KdnR3h4eEsXryY69ev4+npybx58wgJCWHYsGHY2tqSl5eHpqamXHZ77949mjZtilKp5NNPPyU9PV1uT1ZWFleuXMHNzQ1HR0fef/99WfobMJMk6evCD5IkRUmSZPnw5/GSJEVLkrRHkqTfi+4HfCJJ0glJkmIkSfKUJEkLmAx0lyQpQpKkRxrDqGYGHkHJMiwdK2fSTv+F74eefNjMGXd392L7O1TOwVHrJie01JEArdx0qt88inSjOnbN2hK7ZhlW/jupIlLJzMpiyJAhAKSlpZGbm8ugQYPw9fXFyMgIIYT8h9+qdVvOKmxIiT5KashaNEwseHDtPEhqqCkK1qHSwnegU6U6Z86cwcHBgcuXL6OtrY2uri56enrcunVLjqTLo3v37q/MSOhJSE9PL+WUOHbsWLp3705wcDB3b9zD4MNRaFYuqBLIiDlMRkwoarlZaFfVo3///ujq6rJs2TIaNGiAn58fBgYGhIWFcfPmTWbOnEnXrl0RQjB06FD279+PlZVVsfXHomqKgYGBTJs2jRo1amBtba1S41NRYSg6g5mZk8fW09cwouyXpoaGBidOnGDfvn388ccf/Pzzz+zfvx8NDQ3ZqEoIwYMHD17bvRQquQKc3TALI5fuOJrB2LFj6dq16xOfp7BPiIrB1Uyz2O8lScLS0pLAwEA8PDxQKpX8snYb5y9cpEaLakiApK7Fyhg1ZnRriZvbbn7//Xesra1l07UaNWqQk5PDiBEjMDc3x8LCgrCwMAYMGEBaWhpHjhyhQYMGpKSksGHDBq5fv44Qgi1btlCtWjX27t1bpiVyWUiS5AJ0ARwpeHefAsKL7KIhhGgsSdKHwEQhxPuSJE2gYPlgyOP6SzUzQPlubSVHngXT8pOo1nsBGzdu5MCBA7Ro0UIux0pISIB7t7gd/j/ip3/EinWbUHz8HRO3RbH3/G1qjtwkC72I/Hy6fDmOiIgIWrVqxZQpU5AkCV1dXTQ0NOTKg/z8fEx0YP5Xn2HT6Uty7ydS2dKGyk0+oVJDT0Tuwy9sTjY1TQwL2vkwIbAQNTW1YpFzaGgo5ubmFd6h7u+//+bUqVP8+uuvslMiFAgNnThxgr4DBpG6f7m8f6VGLagzYCHWdWqzc+fOUl4FADdu3CA0NJSgoCA5oXPLli1cuHCBM2fOsGzZsjITsG7cuMHEiRM5fPgwe/bs4dy5cy/57lWoeDJKzmAKAd9sPkPoxTtl7n///n1SU1P58MMPmTdvnqzeaWlpSXh4wbtl27Zt5OTklDr2VVisFx2E3Y/aB2rqaNX3It78fU6ePPlEz62SfZJlbM32bdtYfyS2mCmRl5cXs2fPxsvLCycnJ9YtmUtuZho3Vgwm/fwhRO4D4hYPxPej5qxevRp9fX3u3buHm5sbSUlJjBs3DkmS6NChA3379qVq1ars2LGDdu3aoaamhr29PQ0bNkRDQwMtLS3mzZvH1q1bqVGjBhkZGbRt2xY7OztmzZr1JNodzYBtQohMIUQasKPE7wstYsMBy6focuAdDgZKurWtXr2aJk2a4OTkxCeffML9+/cxM9Ih5fDv3PhtJNd//ZLEvxcghMDMSIfY2Fjef/997O3tcXJyIi4uDn9/f0JCQnBwcKDvqACGzVnL6eX+KCzsST9/kFsbJ3J9xRBubZqMpKlg5pSJmJqasmfPHtauXUt2djbz5s1j5cqVuLq6AgUZ8X///Tfje7Uj7fevaFS/HgsGfsikob3JuhBC3v0k9JMv8kkPX/69EIWnp+cT+WpXrlwZXV1dbG1tSxl4VBTs7OxITk6W1wkNDQuCnR49egAw2/9LpDsxmD8sizPU0WRCu9pcPBPOJ598goODA1988YVcSQEFpaFqamo0atRInpY7dOgQPXr0QF1dHTMzM1q1alWqLcePH6dFixaYmJigpaVVoWZQVLzblCUklZmTxx8nr5S5f1paGh9//DFKpZLmzZvLVun9+/fn4MGDNG7cmOPHj5dpy9uyZUvOnTuHg4NDmevnL4KigzA9W2+q+YwD4Ma9Bxw/fpxWrVoV83n5+eefS2Xml+wT7ep10bXxpk/n1sVMiTw9Pblx4wZNmjQpMOpS08CoaQ/M/m8hOrWdQZIw6TAGk14/AZCBNgu2H6NNmzbo6OgwePBgateujbGxMTt37qRZs2akpaWxdu1aEhMTMTMzw9HREWdnZ9TV1Zk5cyY+Pj78/PPPpKamlmeJLCj+blY8/P9xpVHZD//P4xlm/d/pZYILFy4QGBjI5MmT6dy5M3v37qVSpUrMmDGDOXPmMLr9/zHmbkceNC14+dwN+pG8hDBGf9ofX9/O+Pv74+PjQ1ZWFvn5+UyfPp3Zs2cTFBRE0+n7eXDjOABaJhZoGJry4GYs6pUqo6FXBRDkVzKG7ERu375N69at2b17NzVr1qRfv36MHTsWKLDPtLCwICcnh2+++YZatWrRu3dvTExMGDtiCKtXr+bMkhEcOHCA1H/PERQUREBAgFzGEhAQIM8yAOjq6mJpaUlCQgLvvffeS9Xp79SpE1euXCErK4vhw4czYMAA9PT0GD58OEFBQejo6LBt2zZ0dXVRKpXExMSwM+o207adInxuP1zHrMaqgR1JSUl8+OGHaGtro6GhgSRJZGVl8cUXX5B5P42M9aPoqFRiZ1eXwElDqFSpEhERETg6OuLj48OECRMYP348MTExxcRKii4HPEkJoqpMUUVFpOQMZq2vCr7v6VXqE7T0K3l70aS/ssqDTU1Ni+VBTZs2DSiYMSh8TlSpUkUWNXtZvAh/gZJ9AmDQ2AfDxj5EFTEs8vb2lmdA7Ozs0KpkQF5GCllXolDUtEX7vSL5Qmrq5GsoGLv+JDZGZqSnH6FFixb8+uuvxRKp69SpQ+XKlbl8+TKff/45hoaG7Nu3r1R7HmGJnA04AUiS5ARYPdweCiyRJGkaBe/uj4Blj+mKNED/MfsA73gwYGFhgbu7O0FBQZw7d46mTZsC8ODBA5o0acIER3OO7ktm4U8TyM7KRHpwn5at3PCua8CQa9fw8fEBkDP2i1LyjzEvM43qn/+IplF1AK4u9MO2+9d8wCk0NTUZN64g+rW0tMTX11c+rqwvX0xMjPzz999/DxSsbbdo0QIoCACKUvSFX7ikUfQL/rJYsWIFVapUITMzE1dXV7p06SJrMkydOpUxY8awbNkyvvvuO1q0aMGEBavYmmzO7ZO70a3vwZXrN0lKysLazpzVq1czY8YMIiIiWL9+PZqamsTHx/PBBx8wa9Ys3NzcaNCgAa1atSI2NpbffvsNDQ0NDh8+TGRkJKGhoZiampbZTi8vL5YsWUKvXr24ffs2wcHB9OzZs9g+bm5uDB8+nMTERAwMDNi4cSP29vYvtf9UqHgS3jZzntFt6xfLGYCn18J4mj4pmltQb8AC7pw7RsrBVSisHIvtJ6lromfrTfyvw7mUeY8Pvb3k5diSCYx5eXl89tlnxMTEoK6uzsiRI5kyZUqxfQotkc3NzXF3d5edQ4FkoIokSRHASSAGQAhxUpKk7UAk8C8QBqQ+piuCAf+H55omhCh3OuedCgbKc2sTQtC6dWu5xK6QrKwsVs4az7mwMGrWrCm/ZIuOKMvDzEiHuMtFtxQ/RgKGe1sTs+/US5Mqft3Mnz+fLVu2AHDlyhUuXryIlpaWPDp3dnZmz549APTr14/2/cdg0OFb7p/ZQ9V2Q8m5k0DWzYv8768krkefYsqUKXz88cdkZ2czc+ZMTExMWLFiBXXr1sXIyIg7d+7QpUsXQkNDmT9/PlevXuXs2bNs3LiRhIQEWYmwJD4+Puzfvx87Ozusra3L3K9GjRoEBATQpEkTatSogZOTE3l5eWWcTYWKV8uLeHlWJIq6v15PycTMSIfRbes/thy2qH37k/ZJMdv5tETu6eijb9cKHV09bp36X6lrGDT2waCxDymha/H0dJIHVYUzsR988AEhISGkpaWxZ88e3NzcWLFiBS4uLkyZMgU/Pz95SaNjx4507NhRPvfixYtZtWoVgBBCtCnnNmcLIQIkSdIFDgE/PjygReEOQoi7PMwZEEIkAa6P7LiHvDPBQMkM1Vv3srjz0K2tqbs7gwcPJjY2lrp165KRkcHVq1epVq0aAMbGxty/f59NmzbRtWtXDAwMeO+999i6dSudOnUiOzubvLy8Ysk1o9vWZ9jZMPn6ipq2ZJwNxrBpD/SSLlDTzJSeng0IKD179EZTGHDF/XOcjCN/smzdFrp71C2lyQDFA5+mTZty/+51tC6fAZGPloklmFiiVb0eVVr+Hyd/G8Hdu3cRQjB48GBOnz7NsGHD5LLIWrVq4efnR4MGDTh//jzdunWjdevWbN68GRMTE5ydnWWd/UIKZ0kkSSq3bvrAgQPyz3369KFPnz4vtsNUqHhOnvXlWZF5Fi2Moom/l0P+JG3NArINLdBrN7LcPimaW5BzJ4HbBwJBktDS1OLQ1jV4d+tH0r4lmHYNKHacvqJ4ZUJRmjVrxmeffUZcXBw9e/Ys5uD6KAot4Hv37v2o3ZZKktSIgjyC34QQp57o5E/AO5NA+Ci3NhMTE1auXEmPHj1QKpW4u7sTHR2NkZER/fv3x87Ojk6dOslJfQCrV69m/vz5KJVKPDw8uHnzJkqlEg0NDezt7Yk/sIEBXlYoNNSQgAYf9qWe+h0Mdn2D3j8b2Lph3SvugZdP0Qze/OwMcjV0CPgrlp83HyylyVAWZq5tubtjFnp2rYttN9EvXcLn5eUlCyHFxMRw+fJl6tevj5aWFjVr1mTDhg24u7vj6enJ7NmzZRGRZ7qvrVtV1QMqKjSF5jx3fu7OYf9WGKVefKSZz9tI4ej8wIED+Pv7Y9egLlWzruJxZR2hY1vSydGcyZMn4+rqiq2tLQMGDOBacgYiP4+c5OvcO1GQjC9Jahh99DUuLi50av8R0oMsbq7zR9+poD9v//4Nw/t05+uvv+bu3btYWlpy//59Vq5cyS+//MKJEyfIysoiPDycQ4cOyTbyRYXbVq1ahVKpxN7eXvZMCQgIYPbs2Y+8RyFETyGEgxCigRBi2ovsv3dmZuBxbm2tWrUqMzFmypQppdZ6AOrVq8f+/ftLbS+ZKPJd/0+KfOpUav9Hre+/aRQNuAo1GeKWDCLAtFYpTYaymDjiC/5vdyCVGnrJ29Qkic+bWMif33vvPYyNjfnyyy8ZOHAgdnZ2aGhosHLlSnm5xdPTk3379qGrq4unpydXr1597mDg448/VokPqVDxBjBnzhwyMzOJj4+nX79+/PDDD9StWxcTExNmzZrFhAkTCAgIYO3atdxJ3w9G75GTfA019YLXoYahKSk7Z/HTT+lcPBmMvnoOVv0WEP1XIGrnd1PbpBIt6lcjICAANbXi4+nY2Fi6dOnC8uXLyc3NZcuWLRgYGHD37l3c3d3p0KED586dY+rUqRw+fBhjY2OSkpJeRzeV4p0JBt62JJuKSNGAq1CTAQryIw48zOAtaZFbVEBEPzUOrzYfk1PdRJ7unLf1L3lqz9jYGIC7d+9ibGxcatq/kO+//15OrDQzMyuW4xEREcH169cJDw9n7dq11KxZE2NjY5ydnTE0NGTp0qU8ePCAunXrsnr1aiIiIti+fTsHDx5kypQp/PnnnwAMHjyYO3fuFBM1UqGiInHv3j18fHy4cOECXl5eLFy4sNTL623kq6++Ys+ePYSGhjJp0iTq1KnD8OHDMTMzo1evXlSrVo34+HhSUlLo0m8Y4XoexP70OZUaelG13RDUkq/w769DOHHiBH369GHq1KnsGu7Jlc6WjBgxAkmvYNCxYcMG1q1bx4oVK+Rrd+rUieXLC7RPhBB8++23HDp0CDU1Na5du8atW7fYv38/Xbt2lZ9nVapUefWdVAbvTDDwtiXZVESeJ+AaOnQof/31F7t27cLa2vplNI/c3FzZdS0mJobTp0+Tm5uLk5MTzs7OdO7cmf79+wPw3Xff8euvvzJ06FA6dOggexVAQTnS4sWLqVevHsePH+fLL78sc5ZIhYrXyYkTJzh37hwWFha0a9eOzZs3P7F635tCecqLhXlJhfLqubm5eHh4cPnyZYKCgmTRuPrV9Gjv3YjP5uZSqaEX5kY6jO7ensknlyKEKFZO7OjoyO3btzE2NiY6OprKlSvLL/RCimozrF27ljt37hAeHo6mpiaWlpZkZWWVOm9F4e0PEx/SydGcaZ3tMDfSQQLMjXSY1tnujU6yqWg8jz3uggULiI2NLRYIlLQPLRQ5WbBgAerq6tjZ2REdHQ0U6DF06tQJc3Nz6tSpwz///MPKlSsZNWoUAwYMwKFJc7R19fm/IV/z57Yd/HvlGtu3b0dfX5/27dsDBUs0np6e8vpeWYpg9+/f58iRI+WKGqlQUVFo3LgxtWvXRl1dnR49ehAaGvq6m/RCKUt5ccT6CPr9dpK8/ILZwKKzgoWiPsbGxjx48EB+dvT0bIChni6DG+Vy2L8VHzQyJj8/H3d3d1asWCGfIykpia5du5Kbm8uaNWv49NNPi2m4lCQ1NZVq1aqhqalJcHAw//77L1AwmNiwYQOJiYnyeSsC78zMAKjc2l42Lzqr+e+//8bMzIydO3cCBV+usWPHYmxsjI6ODoMGDWL27NksX76ciRMn4ujoyNatW9m/fz+9evXCyMgIa2tr9oUcQ6Pj90jnBmDQ2IeM8yGo13ZA27q4y5mfnx9bt27F3t6elStXFqskKCQ/Px8jIyM5j+BNzvFQ8XbwuNFxIRVxNPo8lJUUDnA/O5ecvHx2/XMDLy8vjh8/jre3NxEREZiYmNC0aVPy8/OpWbOmfMyAAQNYvHgxGzduJDc3l4sXL+Lh4UFGRgYTJkygRYsWdOjQAV9fX4KCgjh16hR3796VJdLLwtfXl/bt2+Pi4oKDg4O8lGhjY8O4ceNo3rw56urqODo6lrvk+Sp5p4IBFS+fFxVwzZw5k3v37rF3715cXFzIz8/n1KlTZGZmEhwcDBRMg/75559ERUVx//59tm/fLqsvXrlyhdjYWKKioriXnU/1hw+NrIQIHtz9l6RbsQQEtuD9ej3YuXMn/fv3Jy0tTTYeWbt2rawOVrRk1MDAACsrKzlAEULwzz//qASIVLwWSpZMF/oS+NZK48SJE8THx2NhYcH69esZMGDAa27tk7F9+3bOnTsne4eUR3nKi4paStR0jfg5OBatU6dQKBTMmTMHXV1ddu/ejVKplJ8TX39dYPo3YcIE4uLiiImJwdXVFR0dHQwNDfH392fx4sUcOHBAXhIoXHIofA4VJpgX1RCAghmIo0ePltn23r17lyohLEwmf13y8KpgQEWFonCUc+msOjkRIcwN3MGUL7pw/fp1Jk6cSHZ2Nk2bNmXLli0olUoSEhJo3LixbPtciK6uLo0aNaJhw4ZsupiHmmZB0o+kpYOeTQtyUm7xz9IRdI7eiIuLC4aGhnz//fe4ublhYWGBnZ2dHAB8+umn9O/fn/nz57Np0ybWrl2Ln58fsbGxVK5cGYVCQbNmzVi1ahWzZ89mx44dZGZm4uHhwZIlS966EZmKisOjfAmaNGmCv78/Z86cwcvLS1ZMreh06NCBDh06lNpe6LhYSHk5SgDvDVrBnRyw0NCQXUeLUrKKS6FQsGbNGhQKBXFxcXh7e2NhUVDFVFRqGODMmTPPcFcVH1UwoKLCUHSUo1W9Lncun2fy9ih0jarRvF49goODyc7Oxt3dHS0tLTw9Pdm+fTvOzs7s3LlTruONi4vD2NgYdfWC/AUDnf8EQrRr2vLg2jkMGncm+2Q+W7duxcvLi1GjRuHk5MSgQYNKtatp06aldAZ+++03rKys2LdvH02bNqVv374sXLiQIUOGMGHCBFJSUmjTpg1BQUFyTsLLoEePHpw9e5Y+ffowcuTIl3YdFRWTR/kS7N//VVmHvFYSEhJo164dzZo149ixY9jb29OnTx8mTpzI7du3Wbt2LefOnSMsLEw2IKpSpQqnT5/GycmJ7t27M2LECDIzM8nMV0et6UDyDWog8vNIObCSzPhTIEno2beloXe3J25XRkYGLVu2JCcnByEEixYtQktL6yX2RMVDFQw8IQcOHEBLSwsPDw+goPbc2tpaVXv+AgnYflYe5UjqGqhp63Fp6WDUJMH9apVp164dR44cwdraupSSoVKpJCwsjGPHjqFQKNixYwfDhg0DoEV9E44/TGxU1LIjPfJ/3Nk8GQ3ycXJyonfv3jg5OT22fSXlrI2rm8l+Fp999hnz58/HysqKmTNnkpqaSlxcHGfPni0WDOTl5clByvNy8+ZNjhw5IicmPQklR1cq3mzexJLp2NhYNm7cyNKlS3F1dWXdunWEhoayfft2fvjhBzp1Kq7HEhMTw969e1FXV+fevXscOnQIDQ0N9u7dy/hpc8j0GsGVI7vITb1FjT7zkdTU0crNYHTb+sz7+8napK+vT1hY2ON3fEqKLnn4+fkVq0oqxNLSkrCwsFKVCeUhSZIL0EsIMUySJD/ARQgx5Hnb+s5UEzwvBw4cKCZ3qVKle7FsPX2NlMzi/um61u5IaupU/WgUR44cYceOHbRv3x4TExMAXFxc5CQ/bW1ttm3bxqBBgxg6dChKpRJ9fX169OjByrnfM62zHRpqEhoKPVyGL2bmij/xaNKE6OhovvnmmydqX9HM5Vv3skjJyGXr6WvyPpIk8eWXX7Jp0yYcHBwQQjBv3jxcXV1p2bIlPXv2xM7ODiioR3Z2dsbGxoalS5fK59DT02PcuHHY29vj7u4u2yxv3LgRW1tb7O3t8fIqEGVq06YNt2/fxsHBgZCQECIiInB3d0epVOLj40NycjJQYGL17bff0rx5c3766Sf8/PwYNGgQLVu2pHbt2hw8eJC+ffvSsGHDUlawKio2z1PB87qwsrLCzs4ONTU1bGxs8Pb2RpIk7OzsSk3JA3zyySdyAJ2amsonn3yCra0tI0eOJPnaJSImtsE6Nx7LZh1RU1PH3EiHmb4eT5W7VKheWB4pKSksXLjwqe4TCpY8CnMfYmNjX0jlgBAiTAgx7LlPVIJ3PhgoKQtZaHbj6uqKq6srhw8fJiEhgcWLFzN37lwcHBw4ePAg27dvZ/To0Tg4OBAXF/e6b+ONZ9b/LpTapv2eDXnpSVg2csDU1BSFQvFUSoJ+fn4MHDgQBwcH2jaoQnVDBacmtOGwfyta1K/21O0ruTabe+82E5YWSJj+/vvvNGtWUJ1gbGzM+PHj0dDQYODAgcyaNYsTJ04wdepUOYBcsWIF4eHhhIWFMX/+fLnMqNDVMTIyEi8vL5YtK3AonTx5Mv/73/+IjIxk+/btQMGoo06dOkRERODp6UmvXr2YMWMG//zzD3Z2dkyaNElua0pKCgcPHmTUqFEAJCcns3//fubOnUv79u0ZOXIkZ8+e5cyZM0RERDxV36h4fbwJJdNbT1+j6fT9WPnvpMuiI2SL/4IXNTU1WTlUTU2tTJO2orX748ePp2XLlkRFRbFjxw65XLCGoYKfejgRP/0jDvu3euH3X1YwkJCQQIMGDejXrx+2trb4+vqyd+9emjZtSr169Thx4gQrV65kyJCCQXtsbKwcoI8fPx4/Pz/y8/OBgnLpQtliCnwHkCSpsSRJRyRJOv3w//oPt7eQJCnohd4g7/gywdmzZ0vJQg4ZMoSRI0fSrFkzLl++TNu2bTl//jwDBw4sln1aUohGxfNRlv+4jqUDFqO34d/eAShu3VyekmHRxKAuXbrQpUsX+XPRUUfRWYVnbZ9m1ZrEH9uFUrmMevXqMWjQIJKTk7Gzs6N69ero6Pw3Vdu4cWOsrKzkz2U5OlatWrVcV8emTZvi5+dHt27d6Ny5c6m2pKamkpKSIjsu9u7dm08++U8Ku3v37sX2b9++vTwaMzU1lWcsbGxsSEhIwMHB4Yn7RsXrpSKXTD/KIO5Z2pyamipX+RQtx2vTpg2LFy+mRYsWaGhokJSU9EzKfvfv36djx44kJyeTk5PDlClT6NixI/7+/sTFxeHg4EDr1q2ZNWsWS5Ys4cKFC+Tn5/Ppp5+yc+dOli5dSmJiIlZWVrz//vvUqlWLZs2asWnTJhITE/npp5/48ccfad++PYGBgfJSp7GxMadOnWLhwoUMHjy40Gs9GvASQuRKkvQ+8APQpZymPzfvdDBQlizk3r17i03/37t3T84qV/HyKG/ts7KuZoV40JVsn4ahKWb9FmFupMNh/1bydpcugwjWa0XCvwlkx36PQ8f+kHqx2OjmwIED7N27l6NHj6Krqys7OgLlujouXryY48ePs3PnThwcHJ569F70+kCx0VhRC+3yRmcqVDwLjzKIe5bv9ZgxY+jduzdz5syhVav/vnf9+vUjJiYGpVKJpqYm/fv3l0fkT4NCoSjTT2D69OlERUXJ37vdu3eTkJBA3bp1iY6OpkOHDhgbG+Ph4cHmzZuZPXs2t2/fRktLi7i4OBYvXsyQIUPQ09OjRYsWxZYGATnAd3Z2Bij8QhoCv0mSVA8QQPlWiS+AFxIMSJIQi/++AAAgAElEQVTUDvgJUAeWCyGml/i9NrAKcAYSge5CiIQXce1noTARLHpvFLr56bgWiVLz8/M5evRosVHdu46enl6xkfjLoDy56IntbV7qdZ+UJ5GzLjoKkrR0eJCZLtd8FyU1NZXKlSujq6tLdHT0Ezk6xsXF4ebmhpubGzt27ODKlSsYGRnJvzc0NKRy5cqEhITg6enJ6tWr5VkCFSpeF48ziCs6ure0tJRFvApzV0qK8TRp0qTYDGGhB4mGhgZz5sxhzpw5xfZ/mtk/KN9PoJDCd0fU5sVkRYcgstNwcnLi/v37mJqaoqWlhZWVlSyBXK9ePa5cuSIf36hRI8LDw0vNXBQG5A9zIwprkb8HgoUQPpIkWQJPdzNPyXPnDEiSpA78AnwANAJ6PPRbLsr/AclCiLrAXGDG8173WSmaCKZtYc/NiGDGrDnM1tPXSEpKok2bNsW87QsjwaLCM2V9VvF8VPS1zydpX9FRkLqOAdrmjYhb/AXTJ40vdq527dqRm5uLUqlk/PjxT+ToOHr0aOzs7LC1tcXLy6tMkaPffvuN0aNHo1QqiYiIYMKECc930ypUPCflVTVUhGqHorkMhcqNRf0EIiIiMDU1lWft7mXlFkkiFug4foBkWJ2AwJ3ExsZSr149gFIzbYV5AYCs/fDRRx89yfvDECjMUPZ7YTdeDi9iZqAxECuEuAQgSdIfQEegaKp9RyDg4c+bgJ8lSZJEUeHoV0TRB7aWiQWGTbqTsGo0vus0+KStJ/Pnz2fw4MEolUpyc3Px8vJi8eLFtG/fnq5du7Jt2zYWLFhQSoimTp06r/pWXguzZs1iw4YNZGdn4+Pjw6RJk0hPT6dbt25cvXqVvLw8xo8fT/fu3fH392f79u1oaGjQpk2bx3p1V+S1T3h8+0qOgkw6FCiJSUDQQ9dGKHhY/PXXX2Weo7xciM2bN5fat+hICsDBwaHMWYaSo6PyRmMlf6dCxfNSUQ3iylNu9Mj6t0w/AX19fW4lJlNDtmh3Ijk4EJGfz6z/XcC12n/eB+WhqalJZmYmn3zyCWlpaXTo0IFdu3Y96pCZFCwTfAW8dCe0FxEMmANXiny+CriVt8/DZIhUoCpw9wVc/6ko+cDWs/NGz84bCVj58IFdaIhTFGtra/75559i29610sLdu3dz8eJFTpw4gRCCDh06cOjQIe7cuVPKQyApKYktW7YQHR2NJEmkpKS85ta/fN7Emm8VKl4mL9qv5EVRnnLjGYUS9dCZpfwEqlatimaNhlz/9Ut0artQuWVfchKvcD9yNyd/7EvXbTVYs2YN6urqLFy4UA6yZ8+eTcOGDQGYN28e3/4/e2ceV1P+xvH3bV9VZMuSkEzaleyyhJHJThhkxr6bsc7PjH3GyFjH2GkMYye7Ico2GiqVNMIku6RoLy3f3x93OtNKyIg579erV91zzj3ne87t3O9znuXzfPUVPj4+XLhwgc8++wwonNgMRAIIIS4AeVu4fv33cn/+DhkIIbwB79K4JqVhDBSltVrwib8k26BQKIYBwwBq1qz55iMrAvkL+/U5fvw4x48fx97eHlA+xd64cYMWLVowadIkpk6dSufOnWnRogVZWVloaWkxZMgQ3NzcpAz5D5my+hQkI/MuKYsev+KUG2MzNbhVTD8B24Hf5Js7yjl2oZxjl0JJxHk9bbnVZ1C4uqmsURo6A/eAGnleVwceFLeNQqFQQxkLKaS+IIRYK4RwFEI45grLlDbvo0jHu6CoeJoQgunTpxMSEkJISAg3b97k888/p169egQFBWFtbc306dOZM2cOampqXLx4kR49euDj4/PC7l4fCq+b9zBr1qwiQyjR0dFYWVkBEBgYKCkqysjIvB5DhgwhIiICE0NtEi7szLfu0S+TXvhQ+KHPHaXhGbgEmCsUCjOUyQ4eQL8C2xwABgEXgJ7AqXeRLwBl121VliguntanTkM2blxG//790dPT4/79+6irq5OVlUX58uX59NNP0dPTw9vbm+TkZFJTU+nUqRONGzembt267/isiqdp06b51CXfhLf1FOTo6Fio2YqMjMyrsX79egAmZxjQ/ZudGDT5p3+B2WdLXjixf+hzxxsbA3/nAIwBfkNZWrhRCHFVoVDMAQKFEAeADcAvCoXiJkqPgMebHvdNKItuq7JEcfG0E4lV6NevH02aNAGUJYdbtmzh5s2bTJ48GRUVFdTV1Vm1ahVJSUl06dKF9PR0hBAsWbLkXZxKiSgtQyCX3GYszs7OXL58mXr16rF582YsLS0lDfLAwEAmTZokJfeFhobSpk0b7t69y5QpUxg6dGi+ffr7+7No0SIOHTpEcnIyY8eOJTAwEIVCwcyZM8u0+1FG5t+muHuwU6dOLFq0iIDdu1FkPyd283gURtWxHfANwXM+oevclBfu90OeO0pFZ0AIcQQ4UmDZN3n+Tgd6FXyfTNmkuHjag2dpjJ82nvHjx+dbX6dOHTp06FBoPxcvXizVp+63gb+/Px9//DGpqalMmTKFn3/+GVVVVZYuXcrVq1dxcnJi6dKlhRTJoqOj+fjjj2nevDm///471apVY//+/Whra+Ph4UFkZCQKhYLs7GzS0tJeqmseFhZGQEAAKSkp2Nvb4+bmVuy2c+fOxcDAQGqlmitxKiMj8w+RkZFs2LAhX1fRXBYsWMCPP/5I8oOb0jK9ef/tVuP/+d4EHwp548tvSmnWBr9NQ6CgUl52dnYxWxaPv78/OTk57N27l5CQEEaMGMGwYcOYPHkyI0eO5OOPP2bfvn0EBwfj5+fHl19+SW6E68aNG4wePZqrV69iaGjInj17pP3q6+vz559/snTpUh4+fMi5c+deOI4uXbqgra2NsbExrVu35uLFi8Vu6+vry+jRo6XXRkZGr3zeMjIfOjVq1MjXVfRl9+B/HdkYkClEaSbK5HYD8/f3x8XFhZ49e1K/fn369+8vTaqXLl2iadOm2Nra0qhRI5KSkkhPT2fw4MFYW1tjb2+Pn58foKyD79WrF5988gnt27fH39+/UEfALVu20KhRI+zs7Bg+fLhkJBw7dgwHBwdsbW1p27at1IAqMzOTESNG0LBhQ1RUVNDX16dVq1Z8+umn7N69m6+++gobGxvatWuXT5HMzMxM0vDXqlqXrzYrEy6v3k9EVUMLUMqLPnr0CIVCgZqamiRAUrAmOVeCuLjXeRFCvHC9jMx/kYINkdIzc/Ktl++ZFyMbAx8QWVlZDBo0CBsbG3r27ElqaipBQUG0atWKhg0b0qFDBx4+fAgoJ2AbGxuaNGnC5MmT83kV3pYa4OXLl1m6dCkRERFERUVx/vx5nj9/Tp8+fVi2bBmhoaH4+vqira3NypUrAbhy5Qrbtm1j0KBB0gR64cIFfv75Z06dUupw5O0I+Oeff7Jjxw7Onz9PSEgIqqqqkqrY0KFD2bNnD7O9j5DUbCytV19F3aoDqqpq9O/fn3r16hUa89mzZ4tVJMtVGvO5fJ9jVx+TmJqOAJ5nZ/MsLpYF3gdQVVUlKSmJ5s2bU6tWLYKCggDyeREA9u/fT3p6OnFxcfj7++Pk5FTsdSyokimHCWT+KxTnAS2qxXjso/ss8FZ2+MzbVTQXdXV1MjMzC+3rv4psDHxAREZGMmzYMMLCwihXrhwrV65k7Nix7N69m6CgID755BMsLZVK0YMHD2b16tWsWLFCmlTzttsM2b+ObmrBpdoStFGjRlSvXh0VFRXs7OyIjo4mMjKSqlWrSpNfuXLlUFNT49y5cwwYMACA+vXrY2pqKmmSu7q65tP1ztsR8OTJkwQFBeHk5ISdnR0nT54kKiqKgIAAWrZsSegzDabvvcLj5+oIICk9k6wcgWb1BuzYsYOcnBySk5M5c+YMxsbGpKamFqlIlhev3yLJzM5fHKNqUJmlq9bRqlUrcnJyGDlyJDNnzmT8+PG0aNFC6s+e9xzc3Nxo3LgxX3/9NSYmJsVexxkzZvD06VOsrKywtbWVvCYyMv9Vikp6Vq9Qg6Wr1mFjY0N8fHyhpNxhw4ZhY2ND//79/82hlln+010LPzQKxsi+/fZbwsPDcXV1BZSu6czMTJ49e0ZSUhJNmzYFYNOmTfTrV7Aa9PXJbebx4FmapFFgSH7N7tyOfMW5vF9UeVqwA1/e10IIBg0axHfffZdvmwMHDqBQKIr80kABZzNr08zGhtWrV0sJhEePHqVFixasW7eukCJZXopqb6xQKNBuPYLTk5xxdHRER0eHFi1a5Guykkvetst5ySsV7OLigouLC6AMvfz8889FvkdGJpfo6Gg6d+6cTwTnQyA7O5uhQ4fmS9yN9N9HUuhviOxM1I1MMGjxKSgUJKem0c+1HZcvX2b27NksXLiQcePGkZaWhra2Nj4+PlhYWHD16lUsLS2xs7MjJyeHPXv2YGJiUqTM+oeKbAy8x+SddMuLhEIxMn19fRo0aMCFvxW1cr8chBBkZWVhb29Pv379OHjwYKmOqSiNgoKd+3KpX78+Dx484NKlSzg5OZGUlIS2tjYtW7Zk69attGnThuvXr3Pnzh0sLCwIDg5+4fHbtm1Lly5dmDhxIpUqVSI+Pp6kpCSaNGnC6NGjEXqtUTOsQnZaEqra+qBQQaGqwcOEdLy8vNDV1UVPT48+ffpw9OhRypUrJ12/guR+yZoYaiOcu0vLK3aZyuPdszExVCYE5pUblZGReTNu3LjBtm3bWLduHb1792bPnj3UdmrDYzulsNnTM7+Qek2ZLKijocr169fx9fVFVVWVxMREzpw5g5qaGr6+vnz11Vfs2bOH1atXM378ePr378/z58/Jzs7myJEjhWTWP2TkMMFrsnz5cj766COqVav20r7Z/v7+pZ5VX5IYWePGjYmNjZUms8zMTNLT03n8+DHx8fFMnDgRJycnHjwoKBj5+hSnUbD90t0it9fQ0GDHjh2MHTsWW1tbXF1dSU9PZ9SoUWRnZ2NtbU2fPn3w9vbO51koDktLS+bNm0f79u2xsbHB1dWVhw8fUrFiRdauXcuzAwt4sHEMT/Z/T1ZSHMlhJ1DR0OLx5vGcPXv2tc65YMKlmkFl6oxY88Eok8m8vxSVR3Ty5Ens7e2xtrbms88+IyMjA4A5c+bg5OSElZUVw4YNe6F37l2SN3G3YcOGREdH426azeNfp/Jgw2hSIvzJTomnzog1WFUzoFevXlJYLiEhgV69emFlZcXEiRO5evUqoOwm+O233/L9999z+/ZttLW1sba2xtfXl6lTp3L27FkMDAze2Tn/GyjK6gfu6OgoAgMD3/UwiqV+/focPXqU06dPExgYmC+hqyCzZs1CT08vn071m9Jswal8OtlZCTE83jWL8nVsqZR2G3Nzc3755ReuX7/OuHHjSEhIIC0tjUePHmFiYsLMmTP57rvvyM7OJiMjg8qVKzN06FDpXF53zGbTDhduOoGyOcWtBcXXzr9NhgwZwhdffIGlpWUhzwUoKyWqhm5k1MDeUpfAVyWvl+bfUiYrrf+rWrVqSWJIMh8O0dHRmJmZce7cOanWvnbt2qxZs4aTJ09Sr149Bg4ciIODAxMmTCA+Pl7KxRkwYAC9e/fmk08+ecdnUdgDGrtnDnduXgNg0aJFJCcn8/PPPzNuwVp231Il8uxBVB5FsHb9RnyW/Y/OnTtL97WnpycODg6MGzeO6OhoXFxcJM/dX3/9xeHDh1m6dCnr16+nTZs2xMfHc+TIEVavXk379u3/lbbgCoUiSAjxr8uNyp6B12DEiBFERUXh7u6eL5P74MGDODs7Y29vT7t27YiJiZHK15YsWYKdnd1rP30WpGCcWs2gMiZDVqHdegRhYWHs2bMHHR0dokVFsjvNIvHjb9HvNgs9I2Nq1KhBbGwsYWFhrFy5EjU1tVKTun3X/ctjY2OlzyD3Wq9fv15KnCyuUqJmeZ03Om5X+2qcn9amVBMuZWTelIJ5RCdPnsTMzEyqnBk0aBBnzpwBwM/PD2dnZ6ytrTl16pT01PwuKcoDGpOYjs/l+/m2S0pKon9rW/y/bIH983A6WVct8h5MSEigWjXl8rztuqOioqhduzbjxo3D3d2dsLAwHjx4gI6ODp9++imTJk16aYjyfUc2Bl6D1atXY2Jigp+fXz7Bl+bNmxMQEMDly5fx8PBg4cKF1KpVixEjRjBx4kRCQkJo0aJFqYyhJJNuUTdSXFoOn8/+iZUrV2JqasrgwYOJj49nxowZpTKut9nMY+HChSxfvhyAiRMn0qaNslPYyZMn+fTTTzl+/DhNmzbl5s2b1K1bV+qu6OLiQq6XacOGDUzp0xr1Y3NoF+eD/b290pfGmTNnaNq0KbVr12b37t1vPN63wfz587GwsKBdu3ZERkYCyieajh070rBhQ1q0aMG1a8qnpqKMU4C4uDjat2+Pvb09w4cPL7PuYJlX52W19sWRG5rbvXs3V65cYejQoYW0MN4FRYUdhRB4/RaZb9ncuXNxdnbG1dW1yCTfXKZMmcL06dNp1qxZPpGyHTt2YGVlhZ2dHdeuXWPgwIFcuXJF0iuZP39+qX1HllXkBMJS5N69e/Tp04eHDx/y/PlzqdztbVCSdrnF3Ugrztzljz/+wNXVlRkzZrBu3TpKq0tkaTfzyCv7e/LkSVJSUhg6dChnz57lxo0bODg4EBcXR8+ePZk2bRrp6emoqKhw/vx5vv/+e+bOnSvt68GDB8ydO5fg4GD09fVp06YNtra20vpcpcBr167h7u7+2iGDt0VQUBDbt2/n8uXLZGVl4eDgQMOGDRk2bBirV6/G3NycP/74g1GjRnHq1CnJOFUoFKxfv56FCxfyww8/MHv2bJo3b84333zD4cOHWbt27bs+NZlSoGAILG8e0TRPd7Zt20a7du1Ys2aNZDD/8ssvtGrVSpr4jY2NSU5OZvfu3WXi/79ID+jnP0nL84bIRo4cWej9eZ/+QZkbkLeiJ/f7Yfr06UyfPj3fth06dChSZv1DRTYGXoG8satHCekcCXuYb/3YsWP54osvcHd3x9/fv9iSsdKgJJPui24kQ0NDLl26BCilcEEZT/P09ASKL3cr6dhK002emz38008/YWRkxJYtW4iKiqJr166MGDGCcePGcfDgQeLj49HR0UEIgaGhYaHEyIsXL9KqVSspLtqrV698Xwxdu3ZFRUUFS0tL6Sm6LHH27Fm6deuGjo4ypOHu7k56ejq///47vXr90/ojNyGsOOP0zJkz7N27FwA3NzdZzvgD4UW19r8unoG5uTnLli2jcePG9OrVi6ysLJycnBgxYgSampoMHToUa2tratWq9ULRq38TE0PtfLlRAMlXfDGzbSK9zpsT9Kr4+/ujoaEhlVkXJDcvJzExkZYtW9KuXbtXPsb7gmwMlJCCVndWjmDu4Qg+LvdPzkDeeFTeOnB9fX0SExNLfUwvm3SLupFyl79PVDKpwehj8TzYfpwszXKs3rydpKQk9uzZw4EDB0hJSaFy5cq4urrSoUMHjhw5QpUqVaSQQi4vc4fnrVYoS67zXCP0zxMR6JKOw+X70ueek5ODoaEhISEhhd73IuNUlmb98Cguj0gBhOVJ3m3bti2XL18u9P558+Yxb968tz3MV6IoD2hq+En69HOVXue2JX4d/P390dPTK9YYyGXOnDlFLs/Ozi4kIPa+IucMlJCirO70zGyOhv/jHZg1axa9evWiRYsW+TKzP/nkE/bt21eqCYQl4W3G798meeOenZadIS5NSHkPinKVuXzxAlo6eri5uaGqqoqbmxvBwcGcP3+emJgYKlWqxIIFCwoJ/DRq1IjTp0/z9OlTsrKyCkkCl0Xy5n1o1mhAzJWzTN0RyLZzkRw8eBAdHR3MzMzYtWsXoDRiQkNDgeKN01wNB4CjR4/KcsYfCO86efd1iY6Opn79+oVKIOfMmcP8YV1J2TaB9FOrQAg0715ExP7FujkTsbOzIy0tLV9O0PHjx2nSpAkODg706tWL5ORkQFkxM3PmTBwcHLC2tubatWvFJncXlZfj6ekp5RHVqlWLOXPm0Lx5c3bt2lVszs77huwZKCEFre7qIzcCkFWnFT/+bXV36dJFcrnnpV69eoSFhb39QRagtOP3JSUlJaWQclft2rUZP348KSkpaGpqcvLkSeLi4hgwYAApKSlkZWXRvn17mvefyLjFW3l8+hdUdQzJeHgdkZlO8lU/koIOkBn/EPE8HSqbEhMTQ1ZWFiEhITg6OjJ8+HBWr15NfHw8mzdvZsuWLRgbGxMeHo6HhwfGxsYMHDgQZ2dnTExMsLS0LPO1w3mNUM0qddGt34KodaMZuacK3f9ORt26dSsjR45k3rx5ZGZm4uHhga2trWScVqtWjcaNG3Pr1i0AZs6cSd++fXFwcKBVq1bUrFnznZ2fTOlRkjyiskpR7YbHjBkjlfINGDCA3s0Fn3wyGxeX0yxatKhQBdSTJ0+YN28evr6+6Orq8v3337N48WJpH8bGxgQHB/PTTz+xaNEi1q9fz4gRI/KV5xaXl1MQLS0tqQti27Zti8zZed+QjYESUhoudx8fH+rVq/dasa3XpbTj9yXh2LFjhZS77O3t2bFjB05OTiQmJqKtrU2lSpU4ceIEWlpa+Pn50alTJy4Yd+J5djbPH9/CZMgqREYaDzaOIiv+AVUHLuHxnrlkpzzFoNMkbhz8huzsbLS1tXF1dWXVqlXMnDmTI0eOkJmZibu7O2PHjmXs2LHMnDmTU6dOMX78eK5fv05WVhbdunWjffv2QOFEo9wnindNQSPUoGkfDJr2QQFszOP6PXbsWKH3FmecVqhQgePHj0uvlyxZUnoDlnlnvCvjvzQoWAK5fPlyzMzMWLhwIampqcTHx9OgQYMX6h4EBAQQEREh7ef58+c0afJPbkH37kqV0IYNG0o5MwUpKi+nKHJliZOTk4vN2XnfkI2BElIaVrePjw+dO3d+ZWNg8eLFbNyo9EQMGTKECRMmMHfuXLZu3UqNGjUwNjamYcOGpSpq9CZYW1szadIkpk6dSufOnTE0NCzUjAiUHoQxY8YQEhLCvXv3SE9P59KSIaiXr46qtgGxe+YisjNR1S2Plpk9WQkxPH8cBSiI3zcXQ1WBl5cXI0aM4NKlS6xfv54VK1ZgaWmJr68voEyWMzc3x9raGjU1NW7evIm1tTWZmZm0b9+erl27vqvLVCI+lLwPmX+Hd2H8vw4vk1JXKBSMGjWKwMBAatSowaxZs15a6iiEwNXVlW3bthW5PjcnKLcvSi7h9xNotuCU0vAOv0EjE42Xjj+3H8qLcnbeN+ScgRJSnFjNlUMbqV+/Pq6urvTt25dFixYVGUP6/fffOXDgAJMnT8bOzo6//vqrRMcNCgpi06ZN/PHHHwQEBLBu3TouXbrEnj17uHz5Mnv37qUsKDXmjfMP3nuPOZsOYm1tzfTp09m3b1+RCWtLliyhcuXKhIaGSpUNThPXo1GlLiI7kyoDF1N18HJEZjqZT+4AkJ0Uh7pBRX49dh4NDQ1JCGTw4MGS6qKKyj//1rGxscA/rZAzMzM5efIk165dY/ny5WU+ke59zfuQkSmOV2k3nLfUMRd9fX2Skgr3OmncuDHnz5/n5s2bAKSmphbZGCwvtxNzOBQUJY0l3bge+/f7sOPCTZKSkl7at6VcuXLF5uy8b8jGwCtQUGWuevbDIiflYcOGsWLFCoKCgli0aBGjRo2iadOmuLu74+XlRUhICHXq1CnRMc+dO0e3bt2kBjrdu3fn6NGjdOnSBW1tbfT19d+5ZGjBm/v23XvM+y0KvQatmTRpEgEBAVIzIlCqhWVlZZGQkEDVqlVRUVFh3759gHLyy465SU5aAg+9x/HQezwiKwO11HgANPTL08C0Cl3tq1GhQgX8/f2Jj4/n6dOnPHnyBAsLC9q2bSuNLfcaATx69AgtLS0ePXr0716gN6A4I/R9ePp7XWbNmsWiRYte6T0hISEcOXJEen3gwAEWLFhQ2kOTKQVK0m545MiRUqlj165d85U6enp6MmLECCmBMJeKFSvi7e1N3759sbGxoXHjxi9N5gtV1CHx2u882DSW9LvhaFapi7ZFCzzdW9OjR48SicRt3bqVDRs2YGtrS4MGDdi/f/8rXpGygRwmeAPOnTsnTcqgrBp4Ud13ScnrQiP8Ok4m6vnWl6WyNyh8c2fGRnNr1yb6/6yKZTUjVq1ahRCCsWPHSq1DfX19GTVqFK6d3Jm1bAOKCrXg76d06+oGhMSbUMlzBSaG2iTs/h/eiydibGxM62N6VDHQApSuxPLly+Pk5ERMTAw+Pj5oaWnlG5uFhQWRkZHY2Nigo6MjybAWpGnTpkU2k/L09Mynbf4y3kbb2PfF9fsuCQkJITAwkE6dOgHKWG9x8d6ieBv9Q2SKpqiW3/zd8jtvCWRxpY49evSgR48e0mt/f3/p7zZt2kgPHXnJ2znU0dFRes9TdWNMPsvfV8agaR8Mm/bheDG9VAp2ITUzMysyZ+d9Q/YMvCJ53eHLfK9z7WF+/YC8MaTcnz///POV9p/3KTvduB4H9u9nx+83SUlJYd++fXTq1ImDBw+Snp5OcnKylKj3IqKjo7Gyssq3zNvb+6UdF0tCwZtbu3ZDTD77kUoDl3Hp0iUcHR1xcnIiICCA0NBQOnbsyOrVq7marIO2xxIq9PPCoOUAVPWNmb73Cq5d+2JlWokrM1pxflobftu/W8p419XV5dChQwB4eHjQvn17atSogampqVTO+ddff2FqagpAu3bt+OijjwgLC2Pz5s3ExcVhYVHYxV7aXSVlXo1XkVnetWsXVlZW2Nra0rJlS54/f84333zDjh07sLOzY8eOHfn+tz09PRk3blyZl5r+r1CWSiDL0ljeNbIx8AoUmqgrmLP/4EF2BvwlTcovqvsuLtaVl4JP2ZpV6qLToC2Du7vi7OzMkCFDcHJywt3dHVtbW7p3746jo2Opl8jl1e1+Ga9yQy1evFgq7Zn49dsBBScAACAASURBVLckPXnA/XUjeHpqPTkZqUQu7M7arXvo168f1tbWaGtrY25uzqhRoyQPS26d78qVKwkPDycwMJDMzExat26Ns7MzK1eulLKBnZ2dOXz4MNbW1rRq1QpLS0s6dOhA7dq184kS6enpAcrPa8yYMVhaWuLm5sbjx4+lbYpr8RoUFIStrS1NmjRh5cqVJb5uMkrylnPt3btXerIrKtwGys/ht99+IzQ0lAMHDqChocGcOXPo06cPISEhUqZ3XnKlpg8dOsS0adOAog2QkJAQGjdujI2NDd26dZM0GFxcXJg6dSqNGjWiXr16Uk26t7c33bt3p2PHjpibmzNlypS3fr3ed8pSy285J+cfZGPgFSg0UVeth1adRgz6xCXfpFxcDMnDwwMvLy/s7e2LTSAsyoVWrlE3Knv+SHh4OBMmTACUmtyRkZH4+PgQGRlZZC1scURFRWFgYMCMGTPYvHkzDRo0wNzcHA0NDb755hucnZ3p0aMH9erVQ1tbm8qVK0t9z2vVqoWhoSE2NjZYW1uze/duEnb/D211VZ6d28qTI0t59Os0HqwZwkfx56Rjzp8/H1NTU7755htatWrF2LFjuR9wiJz0ZLLi76Fn25GaE3agY9GMdA1Dhg8fTlZWFqGhoaSmpqKjo8PRo0cl97uWlha3bt1i7969ODo6smXLFtLS0vjjjz9QUVGhRo0aHDlyBE1NTerXr0+PHj2wtrYmISGB3377jYsXLzJ79mwyMzPzXZt9+/YRGRnJlStXWLduXT6PwZgxY7h06RLh4eGkpaVJHorBgwezfPlyLly4UOLPQOYf8pZzlStXrpDMsp2dHcOHD+fhQ6XAV7NmzfD09GTdunUlNloLSk0XZ4AMHDiQ77//nrCwMKytrZk9e7a0j6ysLC5evMjSpUvzLQ8JCWHHjh1cuXKFHTt2cPfu3VK8Oh8eZSkPpiyN5V0j5wy8AkVP1N1Rbd4fn29a07JlS7788stiY0jNmjUjIiLihccoaSnZsGHDiIiIID09nUGDBuHg4FCic4iMjMTDw4MDBw5w69YtZs2ahRACf39/qlevTpUqVfjjjz948OABzs7OBAcHM3LkSGJjY1m1ahWgLM05deoUO3fu5JdffsFYT5MJ3a0Ze0Gd2Fv3sB+5hJFNqzGxlwur5k8nLCyM7du3M2bMGJ48ecKePXtwdnamsk1LUu5eRVW/IlrVleWWug1akxV2mMjIyEKtVleuXCkZQwWf/s6dO8e4cePIysoiIyMDR0dHjhw5IvVayMXNzQ1NTU00NTWpVKkSMTExVK9eXVp/5swZ+vbti6qqKiYmJlJnRFC2eC1Y99yyZUuePXtGq1atAKU4ytGjR0v0WfyXyZ8XU7ic60UlW6tXr+aPP/7g8OHD2NnZlaisq6DUdFH15CkpKfk+y0GDBuXL/clbp543bty2bVvJM2dpacnt27epUaNGCa/Ef5OylAdTlsbyLpGNgVegqIk67tiP8OweDj5qrzQpF0dJ9Qx+/fXXEu0v90v39u1oHt++T9uObvx2aD+7du1i48aNpKSk8PTpU+7evYtCoaBBgwYA/PTTTzx9+lRqdDN8+HCp73nuF2jDhg3x9vZGR0eHrvbVCGluhnrrevzvfx0B+K5SJX4+GcLcpet4cC+O/839Hm01aN7EWakr8KcfSSkZZKcmkJUcj0hP4dmJVdjbNEAIQXp6OjY2NoSFhXH9+nXOnDlDw4YNiYmJkcItLi4uREVFsXXrVjIzM9mwYQOenp6sXLmSjIwMfvvtN9TVlQmYsbGxbNy4kQ0bNjBhwoRC9ca5FFVumNvitWDdsxCizJcnljUK9vnIMK7H/v1L2TF4NJ2sKnPw4EGGDx8uhdt69eqFEIKwsDBsbW3566+/cHZ2xtnZmYMHD3L37t0SheByj52Wmc2cg4X7PLyM4urU8xoaxf1PyciUdeQwwStQVHypZo9pbD18mmvXruVrgfns2TN++umnVz7Gi9xWr1pylTfHAUCo6xAn9GkyeAaLvffgNmA0ffv2xd7eXprYhBDcunWLn3/+WZqI3dzceP78ubRfNTU1cnJyUFVVLeRmz/vFmJIp+O5wBHH3b6HQ0KFC96/JUNfnuaYR+/bto4KBHt+v2QLZmcQfW0GtuvXQyEqmTWMH6tevz/Xr12nbti2ZmZnMnDmTiRMnEhQUhJ6eHt9++610HHV1dX788UfJfWtmZkbv3r3p06cPnTt3plKlSoBSrnTo0KFSiKCoqoyWLVuyfft2srOzefjwIX5+fgBFtngFMDQ0xMDAQJImzdX8lymeovJiiirnKi7cNnnyZKytrbGysqJly5bY2trSunVrIiIipATCosi9H4SgyD4Purq6GBkZSfkAue19ZWT+C8iegVfgVeQ+c42B3KSnVz1OabitCn7pKlTVqNh9Bg9/nohCXR2fK48xz7zPxYAAAKn7VmJiIoaGhty7d4+AgACOHj2Kubk5vXr1Ijg4mJo1axIUFETFihWJjY3FwMCA1atXExoaSrNmzfD29qZ9+/Y8Sc7A6PlzUv+6iMhIIeWqP+pVLfDdvx2FyKFq1aqsnzsRTU1NKmQ8JOnXCdSsZoKWlhZaWlpUrFiR3377jUOHDvHs2TN27tzJrl27SEhIkOLHAJ999hkjRoxATU2N9PR0vL296dWrFyoqKvTr10/aztzcHDU1NYyNjalUqVKRT3DdunXj1KlTWFtbU69ePWkyMDQ0LLbF66ZNm/jss8/Q0dH5T/U/f12KCrcVV85VVLitKCnZ8uXLFyopyw0R5UpNN1twirTMbGp+oTTkiurz8PPPPzNixAhSU1OpXbs2mzZteuXzk5F5H1GUtZr1XBwdHUVZUNZ7XTw8PNi/fz8WFha4urpSqVIldu7cSUZGBt26dZMSkLp27crdu3dJT09n/PjxDBs2DFB+CX711VdkZ2djbGzMyZMnmTVrFnfu3CEqKoo7d+4wYcIExo0bV+wYzKYdJvfTzUqI4fHu2Zh8/hPZyU+5v244KhpaqGlo0djanFmzZtG6dWvpSdjDw4PExETS09NRV1enVq1a6OvrExYWxo8//siiRYt48uQJz58/R1VVFU1NTerUqUOPHj344YcfMKxSncirV1GvaEpmbDSq5auR9TgayEFFx4DqFcoRERFB586duXDhAnXr1uXrr7/G0dGRZs2aoaury4MHDxg5ciSDBw9m2LBhRSboubi4SE1Lnjx5gqOjI9HR0Xh7exMYGMiPPypriAvWkVtZWXHo0CFq1apVKp+3TMlptuBUkXkx1Qy1OT+tTRHvKB3y3g95UQC3iqkpl5H5t1EoFEFCCMeXb1m6yGGCt8SCBQuoU6cOISEhuLq6cuPGDS5evEhISAhBQUFS/H3jxo0EBQURGBjI8uXLiYuLIzY2lqFDh7Jnzx5CQ0OlMkWAa9euvTAbPi95kw7VDCpj8rkybKGqZ0TNiTupPnozVYeuxd/fHxcXF3R1dXFxcQGUUp7VqlXD09OTnJwcsrKyOHv2LFOnTuXbb79FX18fdXV17OzsiI2NpU+fPkRERGBiYkJMTAzXQoJQM6hEZY/5oKoBIgf1iqao6hmjkpNNdnY2Xl5e3L59G1BmamdnZ2NkZERcXBxZWVnUqlWLwMBALCwsiI2NlYyBzMxMrl69+sLrX9IYssy/z7sq55JrymVkikc2Bv4Fjh8/zvHjx7G3t8fBwYFr165x48YNAJYvX46trS2NGzfm7t273Lhxg4CAAFq2bImZmRmgdIHmkpsNn+vqjomJKfa4RX3pFsTEUBs9PT2io6NJTU1l0KBBfP7552hoaBAVFYWmpiZaWlrExMTQqVMnDh06RN26ddHX10dfX5/g4GBWrFjBlStXUFNT4/79+wgBCnVN+LtHgEhPIis2msz4e2SnxKOak8Xnn3/OmjVruHPnDnp6erRv355Zs2ahqqqKrq4ud+7c4fPPP8fX1xcNDQ12797N1KlTsbW1xc7O7qUiQSWJIcu8G95VOZdcUy4jUzxyzkApkzd7P/5JCj6X7yOEYPr06QwfPjzftv7+/vj6+nLhwgV0dHRwcXF5aYb6q2Qu581xuP8sDQXkc5Nqq6vSun5FAjKzaf79KYQQ1HfpxuDBg+nbty9GRkbMnz+fP//8E2tra86ePcvVq1fR0dEhOzubrKwsypcvz5dffik19Gjfvj1TvpqBhkk9qnj8neSnUKBn/zEVXEcyyjKH45uXMXv2bA4fPoyhoSGpqals3LgRNTU1Hjx4gJeXFzt37iQsLIyOHTty6tQp7OzsJG9KwWuYi7GxsVTyVVQMOS+lKRcs8+q8i3Ku97nFr4zM20Y2BkqRvCVTCg1tnqelMH3vFfrUacjGjcvo378/enp63L9/H3V1dRISEjAyMkJHR4dr164R8HciX5MmTRg9ejS3bt3CzMyM+Pj4fN6BV6GrfTUSr5xk0a+LSErPIlW3GhrOHiQc+QF9TRVW+9uQN21kbaQ6y05cIEmhi0iLwc/Pj+DgYMLDw6X8gRYtWpCcnIyWlhYqKirk5OSQlpZGSkoKFhYWKChgyCgUpEWHUEUb2lhWZV9KCo8fP+b58+fs2LEDGxsbfHx88Pb2pkaNGqSlpWFhYcGcOXOoW7fu634cMjKFkGvKZWSKRjYGSpG82fuq2uXQrGbJX6uHs+6jxkzp148mTZoASunbLVu2SBr9NjY2WFhY0LhxY0DZfWvt2rV0796dnJwcKlWqxIkTJ15rTFevXmX+/PmcP38eY2Nj4uPj8fT0pOe8aax5UJ1rp3bl2z7XLsjMFmRlZfP5sBFYWlri7OxMaGgoERERPHz4EH19fVRVVTEyMqJVq1aSYpuWlhYa6qoo8loYChX0atnycMuXePySxePHj0lKSsLS0pLWrVtTvXp1NDQ0mDBhAklJSSxdupSEhAROnz7NkiVLXuu8ZWRkZGRKjlxNUIq8zWzl4rrh5c2mL4oVK1bw6NEj5s+fLy2rUKECjx49wvzr4+RkpHJv5UBMPl/J/dWfU+VTLzSrfUTs/u9Jv3MFVRVIePyAxYsXs2zZMvr27UtkZKRUV+/m5saOHTtwcXFBT0+PQ4cOKTP67z0gTUUH474LubvMg5krNjNzpAeBgYFMmjQJf39/0tLSmDBhAr///jtCCGrVqsWhQ4cKVQLIyMjI/Fd4V9UEsmegFCmplPDbJq/Uq+JqJA0rF04iVCgUqCoU5ORZpl6hBsnhJ4n7bSXqRiZUG7GexAu7pNp6Nzc3jIyMOHbsmDT558q15r4GmD59Ol999RXa2tpcmPcxHwc1xc1J6e53dHSUBIy0tbVZs2ZNobF5enoWkhGWeX2WL1/OqlWrSExMpFu3bq9lZL2N1swyMjJlB9kYKEVKKiX8umRlZTFo0CAuX75MvXr12Lx5c771I0eO5MTp37kb+wztes0wbNGfjEqW7N40jq7PM7gTfpG0tDRsbW3Zvn07mRlaxOz4BpGZQcxO5e8KHcaQEnGahAs7ebT5CypaNuHmzZuFxpI3cQ+Udfy5vKjfOJReu+CX9aB/kYehadOm/5m2xT/99BNHjx7l9OnTvG/eNhkZmX8HubSwFHnbJVORkZEMGzaMsLAwypUrV0jueP78+VQeuIQqg1eQfvcKzx/fQqOiKQoNHY747CI7OxsDAwMqVqzIypUrebRuGKgoUKhrUrn3HBQaWmQlxfHU35vKfb+l9rCfKJ96Fx8fn1IZfy65HoRcfYOePXtSv359+vfvjxCCo0eP0rt3b2l7f39/PvnkE0Bp8Dg6OtKgQQNJIAlg2rRpWFpaYmNjU6xxkJf/iiEwYsQIoqKicHd3l9rxAhw8eBBnZ2fs7e1p166dVKI6a9YsPvvsM1xcXAq1ec4lKioKe3v7F1ZryMjIvF/IxkAp09W+GuenteHWAjfOT2tTqpnLNWrUoFmzZgB8+umnUtw+l507dxK4dBgPvceT+eQOmU/uAKCioU3lAYsJDQ1l2bJlxMXFceHCBWpUr071Ll9S84vdqBlUptqQ1WQ+uoFWTStqmlRhQU87Joz4rMiSvtLi8uXLLF26lIiICKKiojh//jyurq4EBASQkpICwI4dO6QuheXLlycpKYkqVarw559/8uDBA5o1a8a2bdu4evWq1E0xl7t379KxY0csLCzytZ3NNUiEEEyePBkrKyusra0lTQJ/f386d+4sbT9mzBhJ1vZ9YvXq1ZiYmODn54eRkZG0vHnz5gQEBHD58mU8PDxYuHChtO5FwlaRkZH06NGDTZs25ZNklpGReb+RwwRlmLyx//IigfTMnHzr82oR3Lp1i0WLFmE3/AdiMtR4cngJIvufL/Gq5csB+bUJDLTVGNregi1/Ppfqrls2q8V93dts/lsWdkPw2z3HRo0aSS2E7ezsiI6Opnnz5nTs2JGDBw/Ss2dPDh8+zMKFCwkKCsLb25uKFSsSExNDXFwcjx8/Rk1NDU1NTYYMGUKLFi3yXZeLFy8SHh6Ojo4OTk5OuLm55Uu23Lt3LyEhIYSGhvLkyROcnJxo2bLl2z3pMsC9e/ekjpTPnz+XBK6g6DbPoOz62KVLF/bs2SN1t5SRkfkwkD0DZZS8HQcFEJOYTuyj+yzwPgDAtm3baN68ubR9YmIiurq6THV3QD0jkbSoIGmdQgFjWheu12/fvj2RfrslT8ah4faM69uJ06dP8+TJE7Kzs9m2bVupdG7zuXyfZgtOYTbtMGmZ2fhcvg8UL6LUp08fdu7cyalTp3ByckJfXx8fHx/S0tLw8/MjPDyc+vXrk5mZiUKhwNvbmx49enD06NF8qoyurq5UqFABbW1tunfvXsibcu7cOfr27YuqqiqVK1emVatWH4T7O+/1fpSQzpGwh/nWjx07ljFjxnDlyhXWrFkjdWWE4j8TAwMDatSowfnz5/+dk5CRkfnXkI2BMkrBjoOgzPZfumodNjY2xMfHM3LkSGmdra0t9vb2/O/T9hgErsfQzApQ5i0Y6WjQyaZqoWPMmDGDp0+fYmVlha2tLX5+flStWpXvvvuO1q1bY2tri4ODA126dHmlsbu4uORLVCto2AgB45duo3e/AZw9e5a0tMIVGC4uLgQHBzPLaznhmg0wm3aYjaevk6NQxcDAgJiYGEltMD09nX79+tGpUydmzJiRz61dUMmx4OviSmtz2zTnkneyLOsUvN5ZOYK5hyMIvv1PzkBCQgLVqilDWD///HOJ9quhoYGPjw+bN2/m119/fRtDl5GReUfIYYIySsE2r2oGlTEZsgoFEJZHsyBvpn6xMe1pd6U/HR0dpffo6ekVORH069cvX+vfN6UowyY+7CTlzJvRSD8Zbe3CpZeqqqpYOrtwbN8Oqo8djAqQU7spSZcOU6O2OVYWdaWJvVKlSgQHB2NjY8OTJ0/yxcZPnDhBfHw82tra+Pj4sHHjxnzHadmyJWvWrGHQoEHEx8dz5swZvLy8yMzMJCIigoyMDNLT0zl58mQ+T0xZpqjrnZ6ZzdHwh3SorHw9a9YsevXqRbVq1WjcuDG3bt0q0b51dXU5dOgQrq6u6OrqvrKhKCMjUzaRjYEyyrvULChYU75o0SKSk5Px9/fH2dkZPz8/nj17xoYNG2jRogVpaWkMHjyYiIgIPvroo3xP+sePHydoxThEdhZqhlWo0GkCRm2H8sx/E+mauhi4tQXAy8uLP/74gzNnznDr1i1mz55NTK32qOqf5KnvWjLuX0NVvwL6Du7EXz9LQkICGhoaBAQE0K5dO1RUVNDT08Pd3Z0tW7ZIx2/evDkDBgzg5s2b9OvXr5A4U7du3bhw4QK2trYoFAoWLlxIlSpVAOjduzc2NjaYm5tjb2//ti97qVHQkKw+UmkAZdVpxY9/G5JdunQpciLPWyIK+Xs45P5taGj4QYRSZGRk/kE2Bsoob1uz4HXJysri4sWLHDlyhNmzZ+Pr68uqVavQ0dEhLCyMsLAwHBwcAHjy5Anz5s3DbvgPPEqFhIDdJF7ywbBZXzLuRVDNphlbt87m+PHjUotnIQTu7u6cOXOGmMR0sp4+QN99ChU+HkeszwLUyptg9PlqUo9MZ9++fbRq1YrJkydTt25dqVxw3rx5wIvFi5KTkwFl2MDLywsvL69C2yxcuDBflv37QlkRv5KRkXl/kI2BMkpZ7bDWvXt3ABo2bCjF7M+cOcO4ceMAsLGxwcbGBoCAgAAiIiLQj5nCo4R0crIy0TCpD4CqioIudiZA/hbPoJyob9y4QeVy2sQYVkajcm0ANKrUJSshhkpa2Tx89kxKbBwwYABHjx79dy7Ae0BZNSRlZGTKLrIxUIb5Nzus5S1jrKBIJiH1ubSuqEzzgu2Ti2q5LITA1dWVbdu25du/iaE2tU2NaGRWQdquqBbP2YcDGLtJ458FChXUEIxrU5evNhXd4lmm7BqSMjIyZZc3qiZQKBTlFQrFCYVCcePv30ZFbGOnUCguKBSKqwqFIkyhUPR5k2PKlD4Fs89js7R4+CiGzX7hZGRkcOjQoULv8fb2lkSB7t+/L7nmw8PDCQsLA6Bx48acP3+emzdv0tW+GifGNea3z8w5P60NNcvrSPvq0KEDGzdulFz39+/f5/Hjx7RvUIXK5bQkRUcDbXXafVSJ/i0tMTAwkMoEt27d+havzvtJScWvvv3227dy/FxRJxkZmfeDNy0tnAacFEKYAyf/fl2QVGCgEKIB0BFYqlAoDN/wuDKvQXZ2dpHLC2afK1TVKNfUg+E9O9C5c2fq169f6D2enp7o6uoCYGFhQXp6OjY2NixcuJBGjRoBylbM3t7e9O3bFxsbGxo3bsy1a9cK7at9+/b0+7vFs7W1NT179iQpKQmAclpq0qQ2pk1d6ldViidt2rSJ0aNH06RJkyKrEWRKxtsyBl4FIUS+Mk6ZwhR378rIlBpCiNf+ASKBqn//XRWILMF7QgHzl23XsGFDIVNybt26JSwsLMTAgQOFtbW16NGjh0hJSRGmpqZi9uzZolmzZmLbtm3i5s2bokOHDsLBwUE0b95c/Pnnn6LmhB1CtVwlUXPKAWE69ZCo8cVuoapvLEwn+Yi1a9cKR0dHYWNjI7p37y5SUlKEEELMnDlTeHl5CSGEGDRokNi1a9e7PP0PmuTkZNGpUydhY2MjGjRoILZv3y5MTU3FlClThJOTk3BychI3btwQQgjx+PFj0b17d+Ho6CgcHR3FuXPnhBBCJCUlCU9PT2FlZSWsra3F7t27xdSpU4WKioqwtbUV/fr1E0II0aVLF+Hg4CAsLS3FmjVrpDEcPXpU2NvbCxsbG9GmTRshRP7/ASGEaNCggbh165YQQghdXV3puG3atBH29vbCyspK+Pj4CCGU/6/169cXI0eOFHZ2diI6OvqtXb+39f9569YtYWho+Er7njdvnqhXr55o27at8PDwEF5eXsLR0VH4+fkJIYSYNm2a+Oqrr4QQIt+926NHD9GzZ88i70WZDwsgULzBvPy6P2/qGagshHj4t1HxEKj0oo0VCkUjQAP46w2PK1MExTUy0tLS4ty5c3h4eDBs2DBWrFhBUFAQixYtYtSoUVSvbIxGJTMy7ihLx9JuXkTbzIFqFfTp3r07ly5dIjQ0lI8++ogNGza8y1P8T3Ls2DFMTEwIDQ0lPDycjh07AlCuXDkuXrzImDFjmDBhAgDjx49n4sSJXLp0iT179jBkyBAA5s6di4GBAVeuXCEsLIw2bdqwYMECtLW1CQkJkUItGzduJCgoiMDAQJYvX05cXByxsbEMHTqUPXv2EBoayq5du0o8di0tLfbt20dwcDB+fn58+eWXktBTZGQkAwcO5PLly5iampbmJXspBYWxXgVPT0927979yu8LCgpi+/btXL58mb1790rlmd7e3sqOoydOcOzYMWbMmCG9J/fetbKywsrKSr4XZd4aL00gVCgUvkCVIlb971UOpFAoqgK/AIOEEEX6BBUKxTBgGEDNmjVfZfcyFG5klNtxLrfJT3JyMr///ju9evWS3pORkcF3HSwY9Ucrkq6dQcvUhpQ/z2Ds9AmTO1gQHh7OjBkzePbsGcnJyXTo0OHfP7H/ONbW1kyaNImpU6fSuXNnWrRoAUDfvn2l3xMnTgTA19eXiIgI6b2JiYkkJSXh6+vL9u3bpeV5hZnysnz5cvbt2wcomzzduHGD2NhYWrZsKfUvKF++fInHLoTgq6++4syZM6ioqHD//n1JLtrU1JTGjRuXeF8lZfPmzSxatAiFQoGNjQ2qqqqcOXOGxYsX8+jRo3zlol5eXuzcuZOMjAy6devG7NmzSUlJoXfv3ty7d4/s7Gy+/vpr+vTpw7Rp0zhw4AAPHz4kPj4eR0dHcnJy+N///segQYNQUVHB29ubmjVrMnbsWK5fv056ejrm5uYsXbqU0NBQWrduTYcOHUhJSSEpKYno6GgaNGhAs2bN6NChAx06dKBhw4ZERESQkJDAmjVrOH78OBUrVsTQ0JAWLVrI96LMW+GlxoAQol1x6xQKRYxCoagqhHj492T/uJjtygGHgRlCiIAXHGstsBbA0dGxaJ1YGYn6to5U6LvwpY2McmP7OTk5qKurk5GRwaNHj5g6dSrTpk1j1qxZtDaB3f7B5KQlkf04iiUTP2XpxP7cuHGDI0eOYGtri7e3dz7FQ5m3S94KjIoDlpChcYfp06fTvn17IH8FR+7fOTk5XLhwoVAehRCiyIqPvPj7++Pr68uFCxfQ0dHBxcWF9PT0Yt9bEsnmrVu3EhsbS1BQEFu3bmXGjBnSdunp6aSmpqKjo1Pofa/L1atXmT9/PufPn8fY2JiQkBBatWqFkZER5cqVo27dukyZMoWaNWsSEBDAjRs3mDhxIt999x2LFy/mxo0b9OjRAxMTE06fPs348eOZO3cuXl5ePH36lJs3bzJ48GBat24NKI0tDQ0NEhIS6NOnD5999hlGRkZ07dqVjz76CNfPpuK1DtF/1AAAIABJREFU5zyuXfpQrVk3HKuqc+LECbS0tBg8eDD79+/nxx9/JCoqCiEEffr0wdPTk6CgIFJSUggNDcXQ0BAHBwfi4+Px8/OT70WZt8KbhgkOAIP+/nsQsL/gBgqFQgPYB2wWQpTcvyjzQnwu30fhPq/EjYxA6VbOzMxkzJgxPH36lKlTpxIaGgqAvVlF3Nu1pFX8YT7v14MejkrPTEpKClWrViUzM1PO2v8XyVvhkZkUR0yq4LeMerToPpjgYGUrydx2yzt27KBJkyaAMhnzxx9/lPYTEhJS5PKnT5V9CtTV1aVeDgkJCRgZGaGjo8O1a9cICFDa7U2aNOH06dOSZHF8fDwAtWrVksYSHBxcpKRxQkIClSpVQl1dnaVLl3L//n1pXVxcHKmpqW96qfJx6tQpevbsibGxMaBUS0xMTGTQoEGEhYVRvXp1aQwBAQEcOXIET09PhBBUqlSJy5cvExMTg6+vLykpKejr6xMeHo6LiwspKSkMGTKE27dvo6mpyXfffYeamhoLFixATU2N0aNHo1AoMDQ05Pbt25g1/pi5x6N5qlUFNYOKpKgbcujgQVy7etCgQQN+/fVXYmJi2Lt3L4mJiTRq1Ihvv/2WZ8+ecfbsWXR0dNDR0aFcuXK4u7uTkZEh34syb403NQYWAK4KheIG4Pr3axQKhaNCoVj/9za9gZaAp0KhCPn7x+4Nj/ufx+u3SCK/70b6nTAe754NKBsZzZk6nho1ahAfH4+ZmRn379/Hzc2NcePGYWpqSnZ2NpMnT0ZDQwM1NTU6d+7MkydPAKU075YtW/D29qZ8+fIEBQXRq1cvnJ2dsbW1JTg4mP379zN16tR3eer/CfJWeGTGRvNw8xf8tXYUKxZ7STHljIwMnJ2dWbZsGUuWLAGUbv7AwEBsbGywtLRk9erVQNFNqQCGDRuGjY0N/fv3p2PHjmRlZWFjY8PXX38tufArVqzI2rVr6d69O7a2tlLYydHRkYMHD1K+fHnatWuHrq4uaWlpzJkzh7S0NKysrAgKCuLSpUvUqVOHq1evoqGhQadOndi0aRNZWVm0bt1aeso2MzNDV1cXLS0tOnfuzKpVq5gyZYp0Tby9vRk7diwAW7ZsoVGjRtjZ2TF8+HD2BN6h2YJTjJvwBSu27KeymQX6NS1pOnMfKupaPEhXl0pdMzMzOXv2LEIIPvnkEzw8PAgPD+evv/5i0qRJ3Lx5k6CgINTU1Dh48CBz5szBycmJjz/+GBO7VlwIi6TfwMHsCbiBqpoGKir/fI2qqamhUCgQQrAz8G6+Kh0N4xoodAy5cOYkJiYm9O3bl+zsbKZNm8aUKVOoWLEiY8aMYfz48UX+T3To0AFnZ2dcXV2LrPCRkXkj3kXWYkl+5GqCF1Nr6iGhUNcSlft+K7TrOIlqIzYIdeOaQt/BTWzatEmkpaWJ6tWri6ioKCGEEB4eHsLNzU2YmpqKqKgosX79ejF69Ghx4sQJUb9+feHl5SV++OEHUbVqVXH9+nURGhoqVFRUhKOjo7h//76oUaOGePz4scjMzBStW7cW+/bte8dX4MOm1tRDwrSIn1pTDwkhlJnmsbGx73SMt27dEoBUsTB48GDh5eUl4uLipG0+/fRTceDAASGEEK1atRKXLl2S1hU8h5s3bwohlBUIOjo64tSpU6JOnTrS+o4dO4qzZ8+KiIgI0blzZ/H8+XPl8l4DRVX3L4Xp1EMCEKp65UX1cb+Kco26C127TkKhriU0q9QVX3z7ozh58qRQUVERKioqYsWKFcLc3Fz07dtXCCHEvXv3xOLFi8XQoUNFWlqa0NXVFfv27RNdunQRv/zyi2jW/hNRf8ZRofNRS4GqmlA3NhWAqGfdUGRnZ4vevXuLcuXKCVNTUzF+/HihZ+0qakzYKap+/pNQLVdR1Pxyn9B37CI0qtYTV69eFe7u7somnkIIPz8/4ebmJp3rokWLhLm5uUhNTRWJiYlCX19fDBgwoFQ/P5myCe+omkBWIHxPMTHU5nYRy3U1lB/ptWvXqF27tpT01bdvX9auXQso45wrV67k9u3bnD59mtjYWEDpYo2Li5MSDDU1NXny5AmXLl3CxcWFihUrAtC/f3/OnDlD165d3/JZvn9kZ2ejqqr6xvt5X/oLFJW0amZmxsKFC0lNTSU+Pp4G/2/vvuOqrP4Ajn8OQ0FAwIWAA1TcLMEFbnOUiiPNrWRZOMvSJCt/5ihX5p4plpqaC/fIgYijBBmChhNzIIKIypTx/P648AiIiqkgct6vly/h3uc+z7mHC/d7z/me76lXjy5dujz3XJ999hmHDh0CNKMefn5+VKtWjVOnTmFjY0N4eDiurq4sWrSIgIAAGjZsCED4zbuUrNWcEgDaOhi3GETU755kPEoCBEpqMinR/3IyoyYP1q9HR0eHtLQ0mjRpQmxsLFOnTiUwMBBjY2O0tbVp164djRo1IikpiWnTprFkyRICAwP5y+8oIvAsaQ+iMbTrQIlylYk9uJzrt2MwMjLKkUA4YsQIki6eJ+H8UXRMLSj33hiEji5Gju+RfiOEIUOGoKOjQ4kSJfLsi7Nnz+Lk5ISDgwNVq1bFzMzsVfy4JOmpXnaaQCpA3oE3cZ1+GGvP3SSkZJYC1tJGUTLQMTajuscy6lfUvFkomcu3sh4z9Fd/TlyKIfFROj/++CN16tShb9++7Ny5Uy0rrCgKhoaGBAUFERQURO3atdm0aZN6ruIuIiKC2rVrM3jwYOzs7OjZsyeJiYlYWVkxefJkmjVrxqZNmwgKCqJJkybY2dnRvXt3dX6+VatWjB8/nkaNGlGzZk2OHTsGoE7dNGzYEDs7O5YtW8a4DrXQ180ZVGTfXyAiIkKdFy9oWa+pZjMOE/UwBe/Ax3kAQgiGDx/O5s2bOXv2LEOHDs0zsRAg8VE67807hrXnbmr2+YYDfx7k0qVLJCUlUaFCBRISEujduzd//PEHW7ZsoXv37uoQ/ODBg9XXacWPlmLSrL/m+lo6GNm+g8VHizFt/RElKtZAt2xlQMF/7lBiY2O5du1xGD1x4kRWr16Njo4O8fHxuLq6MmnSJEJCQtDX1+f06dM4OztjampKyWoNsRiykFI2TdCrYotRg86U7TiSdF09LC0t6dGjB99//z0zZszAx8eHiT//QomylUBRiA87jJKWSmmzKlhbmrFw4UL8/PzQ1dXlm2++4bPPPiMmJoaoqChOnDjBjh07OHXqFPr6+ixZsgRXV1fc3NwAzRLFli1b4uTkRIcOHYiMjAQ0U0R169bFzs6OPn36AHD06FEcHBxwcHDA0dFRLeYlSbnJYKCIyF0yOC5Jk/RV1syC1JjrmBtq8227qlwK0iR91a5dm7Dwi3y56iA345KI/8eX5LQM7iU+4uKNO+rSstWrV6vXaNu2LTo6OmzatInQ0FCCg4O5cOECjRs35ujRo8TExJCens769etp2bJlsayKlp9aDoMGDWLGjBmEhIRga2vL999/rz4+a9fHuXPnqrevXLkSY2NjTp8+zenTp1mxYgX2Jo/4sYetWorZ0kSfH3vYFvr+AtlfhwCP4u7w+fw/8A68mSNptVy5csTHx+dYj29kZKS+GXkH3uRBmg43o2NRgJjoaNLR4q/bGfj5+anLD3v06IG3tzfr169XcxXatm3L5s2buXNHs3ipfIlU0u7nuZBJQwj0q9pj3W4gW7ZsYceOHejr66vbWffr14+zZ88SGhqaY9lhVnlsgJ49e2Lff4LmuXUag0FtzfM0tGtP/QETuXjxYo7XxZw5c1gxbSw/LV1Nwy9XQUY6Wv/8yY89bClnWFI9b0JCAk2aNCE4OJgWLVqwYsUKXFxccHNzY9asWQQFBVG9enX1+NTUVEaNGsXmzZsJCAhgyJAhfPONZpX39OnTCQwMJCQkRM0VmT17NosWLSIoKIhjx47Jap3SU8lpgiIid8lgAITApLwFX3w6mO1rPmP9KRt15z99fX3KdxjOpd+/RVu/NDplLEm6/jcoCmFh5wjzP4GJiQnvvPMODx8+5KeffqJdu3Y4OTkxZMgQQDNSMHLkSLp168bkyZNp3bo14eHhNGrUiFmzZpGUlKR+AikunlfL4f79+8Rl21Fx8ODBOeo65LXr44EDBwgJCVHfOO/fv8/Fixfp1r59ob/555b7dahbtjJ3gw7Q/70FdHRxZNiwYdy7dw9bW1usrKzUoXzQFOvx8PBAX18fvfd/pJR9B+5smoS2oSlmvSZz/++t9GxcHbPyZdVRD1NTU+rWrcu5c+fUMtd169Zl6tSptG/fnoyMDBJSQafJh2D89Jpn5h09UHwX0qjRfjp16oSxsfELP/en7Qb5aZNqTF2f83UxZcoUrK2tGdGtOSOAQw0VFi1aRDdHS+ZmO2eJEiXo3LkzoHlN/Pnnn89sQ3h4OKGhobRr1w7QjCqZm5sDqImg3bp1U6fwXF1d+eKLL+jfvz89evSgUqVKL/y8peJBBgNFxK1c88fpSQ/Q0jPkVlwSM2fOzPGJJkti2dpYDl2KoijE7PoJ5VESZv1nol+pLq3vbKFatWosW7aM8+fPU7NmTQYNGkT79u3ZunUrNjY2BAQEqLffu3ePs2fPYmVlhZubW44s77dZ9rX++anl8Dx57fqoKAoLFiwoEkVkcr8OEYKyHUYigC3TOwEwdepUdeOq7N5//33ef/99AKw9d1PaqQulnR7nElQe8SsCuJp5nix5bZTVu3dvNQCDxz8n8cVmLEz0aV27PEdM2nGrdjMsTPQZ3aIKHywcghCCDRs2qKMCLyL3bpDG+roIAZN3nSM6c7rkRYM3XV1d9TWUeyfQvCiKQr169Th58uQT9+3evRtfX1927NjBlClTCAsLw9PTk06dOrFnzx6aNGnCwYMH5UoEKU9ymqCIyJ44lvbwLrfXjKV0ox7PTCjTunCYW16jiFw5nIxHSWgblUOvUl0sTPQZMGAAhw4dwtrampo1awKaT7G+vr6Eh4fneXuW7H+EX5eIiAjq16//2q/zLLmnZvJTy8HY2BhTU1M1H2DNmjXqKMHTdOjQgSVLlqjr/S9cuKDuCPmmedrr7UUTG1/VebLk3qVxajfbHN9bpEfi4OCAnZ0dixcv5qeffnqp6/zc24GUtAzuJWp+ZrmnS9555x0iIiK4dOkSkL/XQXbZp1Syq1WrFtHR0WowkJqaSlhYGBkZGVy/fp3WrVszc+ZMtUrh5cuXsbW1Zfz48Tg7O+e5UZgkgQwGiozsCWU6RmWx/GQ5Zk26qQlludddp6enUzrxJmSkg9CiZHkrEAJxN4KYdWP5+OOPCQ0NVd+AsntewmB+PwUXdXlNzeiWrczcJSuws7MjNjaWYcOGPfG4X3/9lXHjxmFnZ0dQUBATJ0585nU+/vhj6tatS4MGDahfvz6ffvrpcz8hFpYcr0NjMyw+WpwjsfG/nCfLfzlPfjVv3pzg4GBCQkLw9fWlRo0aL3W+p0+XNCc2NpYxY8bg5eVFr169sLW1RUtLCw8Pj3yfv0+fPsyaNQtHR0cuX368lUuJEiXYvHkz48ePx97eHgcHB06cOEF6ejoDBgzA1tYWR0dHxowZg4mJCXPnzlVrS+jr6/Puu+++1POW3l7iTc0Ud3Z2Vv7rRiJvq+xD1hYm+ozrUItujpacP3+er776iq1bt6Krq8vw4cO5l6HPjgNHKP/BFAAe3blKpNcoTCtWZtuGNaxdu5ZLly7h7+9PYGAgNWrUwN3dHUdHRz799FNq1qzJ4cOHc9z+2WefYWVlhb+//xOZ7FOmTGHdunVUrlyZcuXK4eTkxDvvvIOHhweJiYlUr16dVatWYWpqSlBQUJ63ZyVElSpVimbNmrF3715CQ0MLo6sBzVB29t+OtPtR3Nn8PZYfLX5iKLs4edrrsLDOUxiyvzayXhcWHy3Oc5pDkl6EECJAUZQXn8d6STJnoAjp5miZ5x/LQ4cO5Vh3nZSUxMNy9Xh0L5LYP5eiX70hOmUs0DG15H5sNKNGjcLGxoYFCxbQvXt3evXqRVpaGg0bNsTDw4OSJUuqn2qy3/40/v7+bNmyhcDAQNLS0mjQoAFOTk4MGjSIBQsW0LJlSyZOnMj333/P3Llzn3r7hx9+qN4+bty419aP+VVU1voXtKe9DgvrPIVBvjakt40MBoqwrE9W/xwKRb9mKyb9PEv942rtuRvzxv1IunqGh2d2IXRKaKYJShoREhICwOXLlzEyMlLry2fXtm1bAgMDn7g9KwM+Oz8/P7p27aouW+rSpQsJCQl5ZtU/Lds+9+0DBw5k7969L9QfkyZNwtDQkLFjxz73fnd3dzp37kzPnj2fer7c2eNZtRxe11C2VHRkf228zHSJJL0pZDBQRGUltyWlplOyqj1RW6cwbs0xoDktqupTRnlAtKKDQS1XdE3Midk5C6GlRQkDI44dO0bz5s1fOKkp9/WzhngJvUAji5LPf9AzKPnYVa+g5c4eL2pD2dLrI18b0ttGBgNFVPYEphLlqmDSfCDX1k2g/3qobWFK92FfM/U7T3WLWdPWH1GmdmM+qafFuHHjSExMpFq1anh5eb3wtbMHIgApZW3YvnMRf5wayXv1zZg7dy4zZ85Us+qzBx7Zs+2z325iYoKxsTF+fn40a9Ys37uyTZs2jd9++43KlStTvnx5nJycWLFiBcuXL+fRo0fUqFGDNWvW/OdtcovyULb0esnXhvQ2kcFAEZV7vbdBnRYY1GmBAAIyE5jqOzXN85PLmD7tX+rauTOpS5rXRK96IwZ3aUVzxzpoaWlhbGzMr7/+qiYKZg88nna7l5eXmkCYnzX3AQEBbNiw4YlchR49etCrVy9+//13bt26xcqVK9Xd7v6L500/SJIkFXUyGCii8pPA9F8/uURERPDuu+/SrFkzTpw4gaWlJdu3b2ft2rUsX76c4Gsx6JpaULbzF2jp6pEad5vEy/4IHX0aNGjAoUOHcHJyokaNGhgYGPDo0SMuX76Mr68vXbt2xcHBgVOnTj1xXScnJ4KDg9XvJ02a9Mx2Hjt2jO7du6uf+rNqt4eGhjJ27FjOnj2Lubl5jsAia6REkiRJekzWGSiiXvc67YsXLzJixAjCwsIwMTFhy5Yt9OjRg9OnT9Pwi5XolK1MfIimdOq9Q8sRWlroiAxWr16NtrY2DRo0QE9Pj23btnHmzBmOHDnCl19++Uo2PcraKGfyznN4HY/IsVEOaMreli1bFiEE6enpbN68mdatW7Nlyxa12Mzhw4f56quvqFevnrqbI8C+ffto0KAB9vb2tG3b9olrr1ixgnfffZekpCcDMUmSpKJKjgwUUc9LYJo/fz5LliyhQYMG+Z5/j4iIoHPnzuzatQtra2scHBwAzSf2lStXEhUVhbe3NzduR5MUHUdJa80+CCk3zmMz5nem93KkTXUjLCwsAE1S4IQJE/D19UVLS4ubN28SFRVFxYoV//PzzpE4WbkeUXvmMn6jP0kJ8ezcuZNPP/2Uhw8fMnXqVAYPHoyFhQXa2tocO3aMjz/+mMqVKwOamu3vv/8+nTp1omHDhrz//vtkZGQwdOhQfH19sba2JjY2Nse1Fy5cyIEDB/D29lbLCkuSJL0NZDBQhD1rGmDx4sXs3bsXa2vrfJ3LO/AmUzac4ELUQ95fcoIU5fGog7a2Ni1btmThwoV4e3tjb2/P6O9/ZsOOfQhAS8C07pod9R48eKA+bt26dURHRxMQEICuri5WVlZP3c42v7LnK5SsWAOD2s25smIEw7ZUpEfz5oCmAFK3bt24d+8ebdq04eLFizRq1EjdqRHg/PnzjB07lilTpnD9+nUuXrxIdHQ0LVq0UPusTJky6vFr1qyhUqVKeHt7o6ur+1LPQZIk6U0jpwneQh4eHly5cgU3NzdmzJiBi4sLjo6OuLi4EB4eDkBYWJhavtjKpg5f/rKPqAfJKBkZ/LNjKTciruDQtKU6HO7t7U1MTAzm5ubs378fr9kTSb3yN63vbKF96+YkhR/DysqKvn37kpSUhK2tLRcuXKBChQro6upy5MiRHPvIA7z33nvExcU987n88MMPOb7PnThp7NIby6HLMH3/e9xGTWFbWgNmXquCWf+ZlDWvzIIFC/D09MTAwIBJkyYxduxYfHx8MDQ05Ny5cwQHB+Po6EhycrK6vHH+/PnUqVOH/v37q9epX78+ERER3Lhx4z//XCRJkt5UMhh4Cy1duhQLCwuOHDnCsGHD8PX1JTAwkMmTJzNhwgT1mM8++4ygoCDMB88lVU/zqTnt3i0M6rdBx9ScGwmCLVu2qOft06cPDRs2pGvXruq/rCz+RYsWERkZiba2Nvr6+gwbNox///0Xf39/nJ2dWbdunbpbmqIoZGRksGfPHkxMTJ75XHIHA0+r8Gasr6tuKpR6P4qQX74iMvreE/kEoNki2NTUlFKlSvHPP/+oyYxNmzbl6NGjzJ07lz179rBgwQL1MY6Ojixbtgw3Nzdu3br1vB+BJElSkSKDgbfc/fv36dWrF/Xr12fMmDGEhYUBmje+H374gRkzZnD932to6WrmwHVMzChVvSEWHy0mo4w1ERERjB07FgcHBzp06MCOHTto1KgRa9euxczMDBMTE8LCwjh58iT6+vrY2NjQuHFj5s2bh7e3N56envj7+/Ptt98CMHPmTBo0aMD169exsrIiJiYGgG7duuHk5JQjoc/T05OkpCQcHBzUT+lPS5wUghzLHYWWNiUs69Dv3WZPlDbu2LEjaWlp2NnZ8d1339GkSRMAypcvj62tLVevXqVu3bo0btwYFxcXli5dysKFCylfvjyzZ8+mU6dOarslSZLeBjIYeItkZdlbe+7m9v1k9oRE8t1339G6dWtCQ0PZuXOnOmffr18/duzYgb6+PjGbJ5F0TbOkT2g/ng8vXarkE7vnZV8N0KdPH44ePap+n5iYyMCBA9m2bRvr1q3D3t4+xwqC8PBwBg0aRGBgIFWrVs1x3lWrVhEQEIC/vz/z58/n7t27TJ8+HX19fYKCgtQkyG6OlvzYwxZLE30EYGmiz489bIlLfHL3xfJu4yjT7VvS0tJo3rw5FSpUADRbBF+/fp1Tp07h5eWFtbU1o0aNws7ODjMzMypXrsz169cJCAjA19eX27dv88svvzBhwgQ6dOhAYGDgExs15cXHx4cTJ0489zgpf150W+tJkyYxe/ZsQLPCZPPmza+raZJU5MkEwiLG39+f3377jfnz5+Pj40OJEiVwcXF5oipgWobClN3nKPvvbbp00SQZrl69Wj3PlStXqFatGqNHj+bPUyH8HXMNTB5n+evratO4Vvknrl+7dm3OX7xMg7FruKdThuvhl6nr8g7BwcFoaWlhZmbGhAkT2L9/P5GRkaSnpxMVFQVA1apV1U/hAPfu3WPVqlV89dVXzJ8/n6VLl6KlpcW9e/do1qwZurq6PHr0CMi79sG57dvV/RBm7Q9/ou5C6t0b3N89m117NmFnZ8fu3bvZtm0b06ZNY9myZZQqVYrx48djbGzM2bNnAahSpYoavNy/f5/Bgwdz8eJFhBB5bvcMkJ6ejra29hO3Z+UmuLi4POMnKkmSVPjkyEAR4+zszPz584GcnzxzVwUESE5NJ7FWJ77++mtcXV1JT398/8aNG6lfvz4ODg6kxt5g9oRRmJXWAx5/2q5vafzE9fedv4t+25GErpnEzZUj0CpdgUOXHjBl3i+UKlWKzZs3Ex0dzZo1a3B2dsbMzEwdjTAwMMhxLgMDA7y9vfHx8eHgwYOYmJgwffp0TE1NWbx4MUFBQWRkZODr6wvkXfsgS+7pg/TEB8Rsm8oP85fh4ODA5MmTOXXqFAMHDqRatWp888039OzZk3nz5nHlyhW2nblBtS4juX4zkpu3btP8nff47rvvMDc3x8jICEVRuH79OvHx8QBYWVkxefJkmjVrxqZNm5g/fz4GBgbUqFGDPn36EBERwdKlS/n555+pVasWM2fOVNu2Y8cOpk+f/oI/eQk0gdfQoUOpV68e7du3JykpicuXL9OxY0ecnJxo3rw5//zzT2E3U5KKHDkyUMiy1vaHhoYCMHv2bOLj4/Hx8UFHR4fjx4/z6NEjPv74Y5YtW4aPjw+zZ89m4cKFLF26FG1tbdauXUtUvb6UrPx4CLXSsFUAPMSYqxcuqLdPmTIFgK+//pqvv/46R1sGtqoPM/o9vsHxcfndrFEF1+mH0apkh8WHmoDkUfQ1YvctYHfgQ66EhfHHH39QoUIFmjRpwv/+9z/atGkDaJYZ5l45UKJECaKjo7l69Sra2tqULVuWI0eOEBkZibu7O3fu3EFRFM6fP0+VKlXU2gdZoyL79u3j1KlTLFy4EICSOlpqQKSrb0DtGtboxV4CNG1QFAVDQ0NiYmL466+/mDp1KpcvX+bPg4f4O30Werbvou27CSUjg7S2X+KzYxIP7kZx/fp1Zs2axbx585gzZw4TJ04EQE9PDz8/PwAsLCxwcnJizpw51KhRAxMTEzw8PDA0NKRcuXL4+/urz9vNzU2tlii9mIsXL7J+/XpWrFjBBx98wJYtW/Dy8mLp0qXY2Njw119/MXz4cA4fPlzYTZWkIkUGA2+wM2fOcO7cOc6fP8+cOXNy3GdlZaW+2YwdOxbX6YcLZH/13Ev7SpSvSsajJLQNymBubk7//v3p0qULzs7OODg4ULt2bdLS0ujfvz/r168HHu94eONeEhVsG+J79io3btwgOTmZ6OhobGxsmDx5MlOnTqVTp07MnTuXvXv3qoV+Fi9ezMcff8y5c+fU82WfIgFQtHSoZe/MZ599xvz589V2VK1alfPnz6vD+tWrVycoOJhHR9dQIuwoSnoaCC2i/P4gPf4RiffuUaFCBVJSUhBCcO3aNaZMmcLNmzfZuXMngYGBODk5YWdnR0BAAJMmTeL27ds8ePAAV1dXatWqxcSJE0lKSsLPz4+vv/6apKQk/P391SBGyr/cxbAiIiL7OlyRAAAgAElEQVQ4ceIEvXr1Uo9JSUkprOZJUpElpwneUBcuXODBgwe4ubnh7+/P6dOnAZg+fTphYWG4uLgwb948QkJCABjbviYPj3pxa+Vwbq0cQcJ531danjgiIoLatWuTcGAet1aNJHrbD2SkJpNy+xJa+kZopyXToUMHUlNTOXnyJIaGhlSoUIEKFSqwfft2Vq9ejbu7O96BNxmz2Bv/+cPRKlmK2OsX2LBhI0lpCqtWrSItLY1bt25x8uRJAEaPHq0u94PHNRS8vLzUGgiz9ocTfz+W6G0/EPnrGO5smUJa0kN2bffGtX1Xwq/dYss2bxCC0HPnqV+/PikpKTx8+JCff/4ZtHRQHiWSfD2MjIRYyr07Gi3dkqRr62FjY0NCQgK1a9fm4sWLDBs2jC1btmBubs6aNWvUT/y7d+/G0tKSyMhIHj58yE8//cTRo0fR0dFh8uTJ9O7dm6CgIHr37v1Kfh7FRfak2LyKYcXGxmJiYkJQUJD67/z584XYYkkqmmQwUAiy/4Hruewv7ic+Uu/Lml+vWbMm5cuX58iRI5iamubI4k9OTsbPz49+/fqxZ88eADKu/kVl5Q7OY36hYp+pPDi6mnHNK7zSLVbDw8MZM2o41T9dgihZiodndnPvz6VU7vkNa3cdYciQIXzzzTfq8XFxcRw9epQvv/xSvW3W/nBubp+NaSt3LIYsRK9SXR7diyRBpzTjxo3Dy8uLadOm8fvvv3Pp0iV69uzJw4cP1cdn1VDw8PBQkwdvxSURe3A5Rg27Yj74Zyr0nAgZ6ehWb8z1On0QJY0oZdMEFIWM0hZUsW+GtbU1hoaGxMXFITLPrWNiBjoliD24FACD0iZERkZy6dIlAJKSkti6dStdu3ZFS0sLQ0NDunTpouYTmJiYMGfOHOLi4qhVqxYPHjzI0XbpxWSN+NyMS0IBoh4kE/UgOUftiNKlS2Ntbc2mTZsAzVRQ9s2uJEnKHzlNUMByD2lHp+kReTuK346E0tvFhl27dtGxY8dnnqNixYpoaWlRrVo1tfyvn58foz9xZ8iQdgAMjNtPueQbQINX1vbKlSvz9YfdqBN4k29vd+Tyn2tIu/svabunMOmwLunp6Zibm6vH9+7dW93+N8uNqBgykhPQq2ILgEH9tiRdPo2J2wTitoylZcuWtGzZktatW9OvXz91hMDFxUXNqwAYMWIEu3btwt/fHwsTff69FkTy1TNolTJG6OiipKWipKeRgi5lOo4iat04EFoo2rr4XI4j6/PlqFGjMDAohW69dpSwasDdvQtIux9FwtlDNGrUiPI129K3b18uXrxI9+7dcXV1pVKlSjn6JSMjgwEDBhAYGMiQIUMYM2YMZcqUUTdqiouLw9nZ+ZX9HIqLvJJiFUVh1v7wHEHuunXrGDZsGFOnTiU1NZU+ffpgb29f0M2VpCJNBgMFLPcfOKGtQ2mXPnzaswNzbKpzK9WYuQcvoNyKQys17+12tbQ0AzpdunRh3LhxODg4YGNjg62t7Stta9bc/q24JMoo90nObE83R0tK93VkQYwft2/rq2/YueVePQBQ0ViPJ2sCQsXSetwWIo97NO0QblOx9tyNhYk+iY9yvkGM61CL9ycrWA5frRZPSrl9ibt75mLs2pdHty+A0KJk5XqgKCSVrson/TSJkvfv36dmjep0c+/FguWr0DYqi5aSzpCRX3Dmz61UqtWQiRMn0rBhQ/bt20d0dDSffvop//zzD2lpaezevZuhQ4fi5+dHq1atmD17Ns7OzsTExKCjo0NISAhbtmxhx44d+e12KVPu/BQdYzMsPlqs3j527OME13379j3x+OxbYGdfVitJ0pPkNEEBy/0HDqC0sxtmQ5eT0m4CpdqNxqRZf0w/mEZ8GuwJicTIyIhBgwYBmlGBrFUANWvWpFSpUgQFBdG3b182btxIeno60dHR+Pr60qhRo//czryGaKNv32T6as2b2vr162nSpAnR0dFqMJCamkpYWBjTpk3j77//Zvjw4epeCLdv32bBggVErRuPkpJA4uW/AYja8A0CiN/5A7dv36Z///706NGDli1banZJzGzHyYmdUIDLIX8RHXmTFu00SyYPHDhAVwcLStdowK2Vw0mJvAhA8tUzpCfEcX3uB9w7sopStVxJjb1JxqMkyhs93nFw0qRJnDt3jsX/+4zBrW2pU1aHmpUrMOeb0SQkJLBhwwaWLFlCzZo1AWjYsCFubm7Y29vTo0cPnJ2dMTZ+cglmdq1bt+bcuXM4ODiwcePG//wzKW6elvz6qpNiJUmSwUCBe9ofMm0h8hgShYVHLuXrvN27d8fOzg57e3vatGnDzJkzX2qr4LyGaHXLVmbukhXY2tpy9+5dRo0axebNmxk/fjz29vY4ODiwfv16NmzYgJOTEzNnzlQTH7dt28Z7771HxMXztO3cjbh9C7i1aiQiLZl32rQk7MwpBg0axO+//861a9cYMWIEcXFx/LD17yfaAQpptd5h2rRpPHjwgOPHj2PUaijKoyRidszk5vJPuH/yD8yHLKRkpXrolKmEQZ0WVHh/IloZ6XwzoL16pq5du9K4cWPc3d05fvw4qamprFy5En19fcaOHUufPn1YsWIF58+fx8rKCtB8Ig0PD8fb25vw8HCcnJwATd2HrOmAcuXKERERAWh2Pzx9+rSaQOju7i5XEuTD00pPv6qkWEmSHpPTBAVsXIdaTyyD09fVzuMNT1MrIDpVU0rV3d0deHK4M6sIjhCCWbNmMWvWrFfSztwjGGkPYkiNiyQx1RYdHR26du1K27ZtSUlJoXr16uzZswdDQ0PKlClD3bp1SUtLY+zYsTRu3JilS5dy9+5ddR539v/G43pgBzaVTLlwIZpmdjYAXLp0CS0tLdLT00lJSaFp06YE7V1N8rVglNQU7vmsRr9aA0RJA6Iiwlm69E+Sk5PZv38/lS1ac6dcFUxbf0R6/F0Sw4+jY2BCnY9m8TD4ANH/hlL//dGM+8xPM9/cZJL63Hx8fPLsg+z9nt0nn3zCuXPnSE5OZvDgwTRo8OryMp4nd12K53F3d6dz58707NnzNbfs1bv9107al0jB38CWW3FJWJjoM65DrVeaFCtJkoYMBgpY1h+yrLn4rD9weZXThcIbErUw0X+yPelpWDV5lz8n96FHjx4cPHgQAwMDZsyYwdBxk/i36nvcT0olLDoVrw1bOfrbbNauXcvQoUP59ddfmThxIh4eHpQsWZJq1apx5swZXF1dWbRoEePHj+fTTz/F39+foKAgAGxtbUmPuUHFQT9xY8EASjd+n9ToqwihhYGu4O9jf9O5c2e2bt3KtLUe9FuSmXOQufJCX1eb/3Wpx13L64SFZTDHs80r6Zvff//9lZxHejYPD4/CboIkFRtymqAQdHO05LhnG65O78RxzzZ0c7R844ZEx3Woha7W44Q+ndLl0DE2Y/LQ7pw6dYpz587h6uqKg4MDC5etZO9JTX4B2rrEx9xi/EZ/EvXK8+jRI8qUKUO5cuUQQhAXF8fatWsRQmBnZ0dwcDDR0dHq/gXZxcXF8V6nzhiU0iQiausbqfeNGqLZxbBChQrExMTQzdGSauUNqGBUkpIWtUi9GcbXrS3pYleR9evX07Jly9fcYwUnLS2NwYMHY2dnR8+ePUlMTCQgIICWLVvi5OREhw4diIyMfOJxhw4dwtHREVtbW4YMGUJKSgp79+7lgw8+UI/x8fGhS5cueV73t99+U6eiBg4cyLVr12jbti12dna0bduWf//9F9CMRowePRoXFxeqVauWY4OgmTNnYmtri729PZ6engBPLSectdHQ+fPnc+S/REREYGdn9/IdKUmSSgYDb4in7cZXqEOiuZL7tXQ1excoikK7du3UIi9VPlmKScfRmodo61KqZlOurBjBmlXLsbCwAODXX38lLi4OFxcXdu/ejbW1NQEBATg7O1OmTBm1vkJ2iqJQq2JpfuxhixCa5pQzLEmpEtq0s9Us7xNCqHsulDMsyUr3hlxfOBCvRT8z67N+2Nvb06BBA7p27fqaOqnghYeH88knnxASEkLp0qVZtGiRmr8REBDwRL0H0NSmcHd3Z+PGjZw9e5a0tDSWLFlCu3btOHXqFAkJCYBmz4q8CiNlJYYePnyY4OBg5s2bx8iRIxk0aBAhISH079+f0aNHq8dHRkbi5+fHrl271Df9vXv34u3tzV9//UVwcDBfffUVoJl2WbBgAQEBAcyePZvhw4fnuHadOnV49OgRV65cUduYPYCRJOnlyWmCN0g3R8s3Zj501v5wUtOVHLcpaNZ4e3/UhBEjRnDp0iVq1KjBjeh7pD28i24ZTdtLN+yGacvBxJ89SFvrVHUJmLm5Ob6+vqxbt45Lly6hq6ubY/+Cdu3aUaZMGfV6v/zyC5MnT2bChAmkpyQRGxtLmTKdaHXh8TK9GTNmcOjQISDn3H+/fv3o1y/bPgtvkcqVK+Pq6grAgAED+OGHHwgNDaVdO02Nidz1HkATQFhbW6urIgYPHsyiRYv4/PPP6dixIzt37qRnz57s3r07x6ZKWQ4fPkzPnj3VrZvLlCnDyZMn2bp1KwADBw5U39wBunXrhpaWFnXr1lVHfQ4ePMiHH35IqVKl1HPEx8fnq5zwBx98wB9//IGnpycbN26UqzIk6RWTwYCUp7yWQGbdXr58eVavXk3fvn1JSUkhJjoeA5cBajCQxbSULvDktr957V8AULZsWVxdXalfvz7vvvsus2bNIigoCGdnZ0qUKMF7773HDz/88Mqf65vuafUeshgZGVGvXr2n1nsAclSwzK13794sWrSIMmXK0LBhQ4yMjJ64rggLx8nsyW2asxPZ6kRk7SOR/dqKouQ4BjQFm7LKCT9L79696dWrFz169EAIgY2NzTOPlyTpxchpAilPuRMXswq+ZN3epk0bTp8+TUhICOv2HKNsXRdAswJCu5Qx+rrazJrwWY4ldBEREZQrV45y5cpx8uRJ/P39+eWXX3Is2/v9998JDQ1VV0V4enpy7tw5goKC1EDgaUv43kYvU+8hu9q1axMREaGWVl6zZo2aR9GqVSvOnDnDihUr1CmC3NdNrlCX7du28NsRzSqG2NhYXFxc2LBhA6CpAtisWbNnPpf27duzatUqEhMT1XPkt5xw9erV0dbWZsqUKXJ/B0l6DWQwIOXpRRIa38h8h7fEs+o92NnZERsbm2e9hxMnTuR4jJ6eHl5eXvTq1QtbW1u0tLTUbH1tbW06d+7M3r176dy5c57XLVG+KqWbfIBH3y7Y29vzxRdfMH/+fLy8vLCzs2PNmjXMmzfvmc+lY8eOuLm5qSNCs2fPBjSBxMqVK7G3t6devXps3749z8f37t2btWvXynwBSXoNxLOGDwuTs7Ozkn0PeKngZR8mlmu8C4e1527y+g0VwNXpnd6660pScSeECFAUpcA3M5E5A9JTvUkJjcVVnvUeeP31JwrrupIkFQ45TSBJb7DCqj/xptW9kCTp9ZIjA5L0BntaxcrXPWJTWNeVJKlwyJwBSZIkSXpDFFbOgJwmkCRJkqRiTgYDkiRJklTMvVQwIIQoI4T4UwhxMfN/02ccW1oIcVMIITdylyRJkqQ3yMuODHgChxRFsQEOZX7/NFOAoy95PUmSJEmSXrGXDQa6Ar9mfv0r0C2vg4QQToAZcOAlrydJ+bZ06VJ+++23wm6GJEnSG+9lgwEzRVEiATL/r5D7ACGEFvATMO4lryVJT5W1jXGWtLQ0PDw8GDRoUL7PkZaW9qqbVWA+/vhjzp07V9jNkCSpiHpunQEhxEGgYh53fZPHbXkZDuxRFOV67h3L8rjWJ8AnAFWqVMnn6aWibubMmejp6TF69GjGjBlDcHAwhw8f5tChQ3h5eWFkZMTp06dJSkqiZ8+efP/99wBYWVkxZMgQDhw4wMiRI1m6dCkuLi4cP34cNzc3Hj58iKGhIWPHjiUoKAgPDw8SExOpXr06q1atwtTUlFatWuV4zJdfflnIvfHf/PLLL4XdBEmSirDnjgwoivKOoij18/i3HYgSQpgDZP5/J49TNAVGCiEigNnAICHE9Kdca7miKM6KojiXL1/+Pz8pqWhp0aIFx44dA8Df35/4+HhSU1Px8/OjefPmTJs2DX9/f0JCQjh69CghISHqY/X09PDz86NPnz4AxMXFcfTo0Sfe1AcNGsSMGTMICQnB1tZWDSie9Zg3VUJCAp06dcLe3p769euzceNGWrVqRVZdjmHDhuHs7Ey9evX43//+V8itlSSpKHjZaYIdwODMrwcDT2w3pihKf0VRqiiKYgWMBX5TFOVZiYZSMePk5ERAQAAPHz6kZMmSNG3aFH9/f44dO0bz5s35448/aNCgAY6OjoSFheUYDs+9nW1e29vev3+fuLg4dcvewYMH4+vr+8zHvMn27duHhYUFwcHBhIaG0rFjxxz3Pyt4kiRJysvLBgPTgXZCiItAu8zvEUI4CyHkuKX0VN6BN3Gdfhhrz920+ukYBmXN8fLywsXFhebNm3PkyBEuX76Mvr4+s2fP5tChQ4SEhNCpUyeSk5PV8xgYGKhfBwYG5vj+eXx8fDh79iwGBgbs2LGD6dPzHLB649ja2nLw4EHGjx/PsWPHMDY2znH/s4InSZKkvLzU3gSKotwF2uZxuz/wcR63rwZWv8w1paLPO/AmX289S1KqJunvZlwS8frWTPlxBuvX/IqtrS1ffPEFTk5OPHjwAAMDA4yNjYmKimLv3r20atUqz/M6OjrmebuxsTGmpqbqSMOaNWvUUYIsbm5uuLm5vbLnaGhoSHx8/Cs7X+7tpCd77UTcCOLrr7+mffv26nFXr15l9uzZnD59GlNTU9zd3XMET5IkSXmRGxVJBW7W/nA1EMiibVGH6OMbaNq0KQYGBujp6dG8eXPs7e1xdHSkXr16VKtWDVdX16eeNyvvwMfHh0mTJnHnzh1iYmIIDAxk9erVDBs2jKioKGJiYqhXr16OFQirV6/G39+fhQsXEhUVhYeHB1euXAFgyZIluLi4vIaeyJ/cwdO16zeYej+eGR+0ZuxYQ1avXq0e+yLBkyRJUhYZDEgF7lZc0hO36Vs5UHXcdnWY/8KFC+p92d/ssouIiMh5Dn19nJ2d8fHxITAwkLCwMCwsLHB1dSUhIQEfHx9sbGw4c+YMNWrUoHfv3jRt2hRnZ2dCQ0PV84wePZqWLVuybds20tPTX+oTvo+PD7Nnz2bXrl0AjBw5EmdnZ9zd3QkICOCLL74gPj6ecuXKsXr1aszNzTl9+jQfffQRBgYGNGvWjEVrNlPBfSFK2iPu7l9M8r8hpCfG0Wd5OWyrWbBkyRLGjh0L8ELBkyRJUhYZDEgFzsJEn5t5BAQWJvqv7BqNGjWiUqVKADg4OBAREYGhoSHW1tbY2NgAMGDAAJYvX/7EYw8fPqwWK9LW1n5iTv5VSE1NZdSoUWzfvp3y5cuzceNGvvnmG1atWsWHH37I8uXLcXFxwdPTk7T0DAAentEEFJWGrSL17nWiNk7k2LFj6Onp4ePjo577acGTJEnS08hgQCpw4zrUyjHsDaCvq824DrVe+FzZ59KTUtPxDryJCVCyZEn1GG1tbbWg0PNqXRSU8PBwQkNDadeuHaApmmRubk5cXBwPHz5UpyX69evH/NUbAUi+cQ4jpy4A6JatTKmyZly4cAE7O7vCeRKSJL01ZDAgFbhujpYAORLixnWopd6eX7nn0hUFvt56lv5VHuZ5fO3atbl69SqXL1+mevXqrF+/Ps/j2rZty5IlS/j8889JT08nISGB0qVL56s9uQOTcjo6ZGRkqMdkJfMpikK9evU4efJkjnPcu3fvifOWMyyJvq52jtv0dbWpZFLquW2SJEnKD7mFsVQoujlactyzDVend+K4Z5sXDgQg70TEpNR0Npy+nufxenp6LF++nE6dOtGsWTOqVq2a53Hz5s3jyJEj2Nra4uTkRFhY2HPbkhWY3IxLQuFxYPLPw5KcO3eOlJQU7t+/z6FDhwCoVasW0dHRajCQmppKWFgYpqamGBkZcerUKQA2bNhAaT0dfuxhi5mNA4lhPlia6DPSyYCE2NvUqvXioymSJEm5CUVRCrsNeXJ2dlayKqpJUl6sPXeT16tXAFendyrQtrhOP5wjD+LfOT2p8sVmLE30cY3dx/bt27GxsaFEiRK4ubnh7u5OUFAQo0eP5v79+6SlpfH5558zdOhQ/vrrL4YOHYqBgQGtWrXC19eX48ePk5ycjIeHBwEBAejo6DBnzhxat25doM9TkqTXSwgRoCiKc4FfVwYDUlGV+w04i6WJPsc92xRoW15lYBIfH4+hoSEA06dPJzIyknnz5r18IyVJeuMVVjAgpwmkImtch1p5zqU/LRHRx8eHzp07v5a2PG0lxH9ZIbF7924cHByoX78+x44d49tvv33Z5kmSJD2TTCCUiqxXlYj4KrzKFRK9e/cucvslSJJUtMmRAemNldfufFZWVkyYMEEtFlRFicLwyAy0No1moMkFujlaoigK48aNo379+tja2rJx48Ynzn369GkcHR25cuUKCQkJDBkyhIYNG+Lo6Mj27U/st/Vc3Rwt+bGHLZYm+gg0UxU/9rAtlMBEkiTpRcmRAemNlbU73+7duwHN7oPjx4+ncuXKnDx5kjFjxuDu7q4m19WrVw8PDw+2bt1KUFAQwcHBxMTE0LBhQ1q0aKGe98SJE2rBnypVqjBhwgTatGnDqlWriIuLo1GjRrzzzjsvtOkRaAIC+eYvSVJRJEcGpDfW03bny9pQyNbWlsaNG2NkZET58uXR09MjLi4OPz8/+vbti7a2NmZmZrRs2ZLTp08DcP78eT755BN27txJlSpVADhw4ADTp0/HwcGBVq1akZyczL///ls4T1qSJKkQyJEB6Y2TvXhP+YE/k1Li3xy782VVF9TS0spRaVBLS4u0tDSetULG3Nyc5ORkAgMDsbCwADQFgLZs2SLX7EuSVGzJkQHpjZK9eE/qw7tEJSrsT6lJ8x4fcubMmXydo0WLFmzcuJH09HSio6Px9fWlUaNGAJiYmLB7924mTJig1vPv0KEDCxYsUIOIwMDA1/LcJEmS3lRyZEB6o2SvKpgaHcEdHy8QggW6JfDxXkvPnj2fe47u3btz8uRJ7O3tEUIwc+ZMKlasyD///AOAmZkZO3fu5N1332XVqlV89913fP7559jZ2aEoClZWVuoug5IkScWBLDokvVHepKqCkiRJBU0WHZIkXm3xHkmSJCl/ZDAgvVFetKqgJEmS9PJkzoD0RnmTqgpKkiQVFzIYkN44sniPJElSwZLTBJIkSZJUzMlgQJIkSZKKORkMSJIkSVIxJ4MBSZIkSSrmZDAgSZIkScWcDAYkSZIkqZiTwYAkSZIkFXMyGJAkSZKkYk4GA5IkSZJUzMlgQJIkSZKKORkMSJIkSVIxJ4MBSZIkSSrmZDAgSZIkScWcUBSlsNuQJyFENHCtsNuRqRwQU9iNKGSyD2QfgOwDkH0Asg/g9fVBVUVRyr+G8z7TGxsMvEmEEP6KojgXdjsKk+wD2Qcg+wBkH4DsA3j7+kBOE0iSJElSMSeDAUmSJEkq5mQwkD/LC7sBbwDZB7IPQPYByD4A2QfwlvWBzBmQJEmSpGJOjgxIkiRJUjEng4E8CCHKCCH+FEJczPzf9BnHlhZC3BRCLCzINr5u+ekDIYSDEOKkECJMCBEihOhdGG19lYQQHYUQ4UKIS0IIzzzuLymE2Jh5/19CCKuCb+XrlY8++EIIcS7zZ35ICFG1MNr5Oj2vD7Id11MIoQgh3pqs8iz56QMhxAeZr4UwIcTvBd3G1y0fvwtVhBBHhBCBmb8P7xVGO18JRVHkv1z/gJmAZ+bXnsCMZxw7D/gdWFjY7S7oPgBqAjaZX1sAkYBJYbf9JZ6zNnAZqAaUAIKBurmOGQ4szfy6D7CxsNtdCH3QGiiV+fWw4tgHmccZAb7AKcC5sNtdCK8DGyAQMM38vkJht7sQ+mA5MCzz67pARGG3+7/+kyMDeesK/Jr59a9At7wOEkI4AWbAgQJqV0F6bh8oinJBUZSLmV/fAu4ABV4s4xVqBFxSFOWKoiiPgA1o+iG77P2yGWgrhBAF2MbX7bl9oCjKEUVREjO/PQVUKuA2vm75eR0ATEETNCcXZOMKSH76YCiwSFGUewCKotwp4Da+bvnpAwUonfm1MXCrANv3SslgIG9miqJEAmT+XyH3AUIILeAnYFwBt62gPLcPshNCNEITPV8ugLa9LpbA9Wzf38i8Lc9jFEVJA+4DZQukdQUjP32Q3UfA3tfaooL33D4QQjgClRVF2VWQDStA+Xkd1ARqCiGOCyFOCSE6FljrCkZ++mASMEAIcQPYA4wqmKa9ejqF3YDCIoQ4CFTM465v8nmK4cAeRVGuF9UPhq+gD7LOYw6sAQYripLxKtpWSPL6QeZebpOfY4qyfD8/IcQAwBlo+VpbVPCe2QeZHwR+BtwLqkGFID+vAx00UwWt0IwOHRNC1FcUJe41t62g5KcP+gKrFUX5SQjRFFiT2QdF7u9gsQ0GFEV552n3CSGihBDmiqJEZr7R5TX81RRoLoQYDhgCJYQQ8YqiPDXZ6E3zCvoAIURpYDfwraIop15TUwvKDaBytu8r8eSwX9YxN4QQOmiGBmMLpnkFIj99gBDiHTRBY0tFUVIKqG0F5Xl9YATUB3wyPwhUBHYIIdwURfEvsFa+Xvn9XTilKEoqcFUIEY4mODhdME187fLTBx8BHQEURTkphNBDs2dBkZsykdMEedsBDM78ejCwPfcBiqL0VxSliqIoVsBY4LeiFAjkw3P7QAhRAtiG5rlvKsC2vS6nARshhHXmc+uDph+yy94vPYHDSmb20FviuX2QOUS+DHB7C+eJ4Tl9oCjKfUVRyimKYpX5+38KTV+8LYEA5O93wRtNMilCiHJopg2uFGgrX6/89Ntn84kAAADrSURBVMG/QFsAIUQdQA+ILtBWviIyGMjbdKCdEOIi0C7ze4QQzkKIXwq1ZQUnP33wAdACcBdCBGX+cyic5r68zByAkcB+4Dzwh6IoYUKIyUIIt8zDVgJlhRCXgC/QrLR4a+SzD2ahGQ3blPkzz/0HskjLZx+81fLZB/uBu0KIc8ARYJyiKHcLp8WvXj774EtgqBAiGFgPuBfVDweyAqEkSZIkFXNyZECSJEmSijkZDEiSJElSMSeDAUmSJEkq5mQwIEmSJEnFnAwGJEmSJKmYk8GAJEmSJBVzMhiQJEmSpGJOBgOSJEmSVMz9H7lYsEpS7Zc6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1" t="12914" r="10324" b="12890"/>
          <a:stretch/>
        </p:blipFill>
        <p:spPr>
          <a:xfrm>
            <a:off x="6958012" y="1244489"/>
            <a:ext cx="4719638" cy="34176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8" name="Picture 10" descr="http://i.imgur.com/8zNRws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518" y="2924541"/>
            <a:ext cx="4927033" cy="294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775108" y="5901237"/>
            <a:ext cx="41338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Skip-gram of window size 2</a:t>
            </a:r>
          </a:p>
        </p:txBody>
      </p:sp>
      <p:sp>
        <p:nvSpPr>
          <p:cNvPr id="10" name="AutoShape 12" descr="https://static.wixstatic.com/media/a27d24_c1620508d5064be294c79bdee5310f22~mv2.png/v1/fit/w_1608,h_798,al_c,q_80/file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865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7582" y="721269"/>
            <a:ext cx="5011693" cy="2793706"/>
            <a:chOff x="6705599" y="1247874"/>
            <a:chExt cx="5011693" cy="2793706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5517" y="1247874"/>
              <a:ext cx="23695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DNN vs. CNN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55517" y="1979477"/>
              <a:ext cx="4761775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Tool :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pytorch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Optimizer :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adam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Loss : MSE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Patience for early stopping : 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Batch_size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: 5000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Learning rate: 0.001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Activation: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Relu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CNN :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conv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(filter size 3) –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maxpooling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(2, 2)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EA926D-AC28-8C4B-B645-A26D8E988D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10845478" y="5047000"/>
            <a:ext cx="1194121" cy="1805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76EF4A-B29A-3F44-8388-F83CD6B1F254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AutoShape 6" descr="data:image/png;base64,iVBORw0KGgoAAAANSUhEUgAAAgMAAAFpCAYAAAABXCv2AAAABHNCSVQICAgIfAhkiAAAAAlwSFlzAAALEgAACxIB0t1+/AAAADl0RVh0U29mdHdhcmUAbWF0cGxvdGxpYiB2ZXJzaW9uIDMuMC4wLCBodHRwOi8vbWF0cGxvdGxpYi5vcmcvqOYd8AAAIABJREFUeJzs3X1cT+f/wPHX6VOUmwph5Yvii0j3CSWKGV8j5i5mo9lGzDaMYb/vSBijzYaZuY3J5Dbkbksa5a5SolZMcq+Flah0d35/9O3sU8pdt+p6Ph4e3z7nXOc61/l8W+c613lf70uSZRlBEARBEGoujcpugCAIgiAIlUt0BgRBEAShhhOdAUEQBEGo4URnQBAEQRBqONEZEARBEIQaTnQGBEEQBKGGE50BQRAEQajhRGdAEARBEGo40RkQBEEQhBpOdAYEQRAEoYbTrOwGlMTAwEA2Njau7GYIgiAIQoWJiIi4K8ty44o+b5XtDBgbGxMeHl7ZzRAEQRCECiNJ0tXKOK94TSAIgiAINZzoDAiCIAhCDSc6A4IgCIJQw4nOgCAIgiDUcGXSGZAkqa8kSfGSJP0pSdLMEsoMlyQpVpKkGEmStpTFeQVBEARBKL1SzyaQJEkF/AD0Bm4AYZIk7ZVlOVatTBtgFuAoy/LfkiQ1Ke15BUEQBEEoG2UxMmAP/CnLcoIsy1nAVmBgkTIfAj/Isvw3gCzLf5XBeQVBEARBKANl0RloBlxX+3zjf9vUtQXaSpIUKknSKUmS+pbBeQWhxktMTKRjx46V3QxBEF5xZZF0SCpmm1zMedoAzsC/gOOSJHWUZTmlUEWSNA4YB9CiRYsyaJogCLm5uahUqspuhiAIVVhZjAzcAJqrff4XcKuYMntkWc6WZfkKEE9+56AQWZZXy7JsJ8uyXePGFZ6NURAUPj4+3Lr1z6+xsbExd+/ercQWlSwnJ4cxY8ZgYWHB0KFDSU9Px9jYGC8vL7p168b27dtZs2YNnTp1wtLSkiFDhpCenk5qairGxsbk5eUBkJ6eTvPmzcnOzuby5cv07dsXW1tbnJyciIuLq+SrFAShPJVFZyAMaCNJkokkSbWAEcDeImX8ARcASZIMyH9tkFAG5xaEMpebm/tEZ6Aqi4+PZ9y4cURHR6Orq8vKlSsB0NbWJiQkhBEjRjB48GDCwsI4d+4c7du3Z926dejp6WFpacnvv/8OwL59++jTpw9aWlqMGzeO5cuXExERgbe3NxMnTqzMSxQEoZyVujMgy3IOMAk4DPwBbJNlOUaSJC9Jklz/V+wwcE+SpFjgKDBdluV7pT23IDzN5s2bsbe3x8rKivHjx5Obm8uECROws7PDzMyMOXPmKGXVn6R/+eUXwsPDGTVqFFZWVmRkZACwfPlybGxsMDc3r1JPys2bN8fR0RGAd955h5CQEADc3NyUMhcuXMDJyQlzc3N8fX2JiYlRyvj5+QGwdetW3NzcePjwISdOnGDYsGHKd3f79u0KvipBECpSmSxUJMvyAeBAkW2z1X6Wgan/+ycI5e6PP/7Az8+P0NBQtLS0mDhxIr6+vixYsICGDRuSm5tLr169iI6OxsLCAvjnSRpg7dq1eHt7Y2dnp9RpYGDA2bNnWblyJd7e3qxdu7ZSrs0/8iZLDsdzKyWDhnIqmdl5hfZLUn4YT926dZVt7u7u+Pv7Y2lpiY+PD8HBwQC4uroya9Ys7t+/T0REBD179uTRo0fo6+sTFRVVYdckCELlEhkIhWrpyJEjRERE0KlTJ6ysrDhy5AgJCQls27YNGxsbrK2tiYmJITZWSYdR6Em6OIMHDwbA1taWxMTE8mx+ifwjbzJr13lupmQgA0kPMkm+c5NFPvlv5n755Re6dev2xHFpaWkYGhqSnZ2Nr6+vsr1evXrY29vz6aef0r9/f1QqFbq6upiYmLB9+3YAZFnm3LlzFXJ9giBUjiq7hLEgvCj1J2YpNp6ufQezc/0KZf+VK1fo3bs3YWFhNGjQAHd3dzIzM5X96k/SxalduzYAKpWKnJyc8rmIZ1hyOJ6M7NxC27QaNee7H9ew5dv/0qZNGyZMmMDy5csLlZk3bx6dO3emZcuWmJubk5aWpuxzc3Nj2LBhymgBgK+vLxMmTGD+/PlkZ2czYsQILC0ty/XaBEGoPKIzIFQLBU/MBTfKx006sG/XfHxGfYh7L0vu37/PtWvXqFu3Lnp6eiQlJXHw4EGcnZ2Lra9+/fqFbphVxa2UjEKfNfWaYvTBj0hA9KI3le1FRy4mTJjAhAkTiq1z6NCh5L/J+4eJiQmHDh0qkzYLglD1idcEQrVQ9Im5lkEL9Jze4aN3h2BhYUHv3r2pXbs21tbWmJmZMXbsWCXorjju7u54eHgUCiCsCoz0dV5ouyAIwvOQij4RVBV2dnZyeHh4ZTdDeEWYzNz/RKYryM+IdUXtiflVV3QEBEBHS8XCweYMsi6a+FMQhFeNJEkRsizbPbtk2RIjA0K1UFOemAdZN2PhYHOa6esgAc30dURHQBCEUhMxA0K1ML1Pu2KfmKf3aVeJrSofg6ybiZu/IAhlSnQGhGqh4OZYMJvASF+H6X3aiZumIAjCcxCdAaHaEE/MgiAIL0fEDAiCIAhCDSc6A4IgCIJQw4nOgCAIgiDUcKIzIAiCIAg1nOgMCIIgCEINJzoDgiAIglDDic6AIAiCINRwojMgCJXEx8eHSZMmVXYzBEEQRGdAEARBEGo60RmoxhITE+nYseMT20eOHImFhQVLly6thFa9ejZt2oSFhQWWlpa8++677Nu3j86dO2Ntbc3rr79OUlISeXl5GBsbk5KSohz373//m6SkpGLLv+rq1atX2U0QBKEMic5ADXPnzh1OnDhBdHQ0U6ZMKffzffDBB8TGxgLw1Vdflfv5ylpMTAwLFiwgKCiIc+fO8f3339OtWzdOnTpFZGQkI0aMYPHixWhoaDBw4EB2794NwOnTpzE2NqZp06bFlhcEQahKRGeghkhISMDa2hoTExP++usvrKysOH78eLmfd+3atXTo0AF4NTsDQUFBDB06FAMDAwAaNmzIjRs36NOnD+bm5ixZsoSYmBgA3Nzc8PPzA2Dr1q24ubkBlFi+Onj48CG9evXCxsYGc3Nz9uzZA+SPSrVv354PP/wQMzMz3njjDTIyMgC4fPkyffv2xdbWFicnJ+Li4irzEgRBAJBluUr+s7W1lYXSuXLlimxmZibHxcXJVlZWcmRkpLLtRX399dfy999/L8uyLE+ePFl2cXGRZVmWAwMD5VGjRskeHh6yra2t3KFDB3n27NnKcT169JDDwsLkGTNmyBoaGrKlpaX89ttvl80FlqPdZ2/IDguPyA17jZP/5TJK3n32hrKvR48e8p49e2RZluWjR4/KPXr0kGVZlvPy8uTWrVvLf/31l2xsbCzfvXv3qeU3bNggf/TRRxV3UWWobt26sizLcnZ2tpyamirLsiwnJyfLrVu3lvPy8uQrV67IKpVKjoyMlGVZlocNGyb//PPPsizLcs+ePeWLFy/KsizLp06dUn6XBEGQZSBcroR7rli1sJpLTk5m4MCB7Ny5EzMzMxITE1+qnu7du/PNN9/wySefEB4ezuPHj8nOziYkJAQnJyeGDRtGw4YNyc3NpVevXkRHR2NhYaEcv2jRIlasWEFUVFQZXVn58Y+8yaxd58nIzqV2S0vu7F7A55tDAUe6t9QhNTWVZs3yV0fcuHGjcpwkSbz11ltMnTqV9u3b06hRI4ASy1cHsizzxRdfcOzYMTQ0NLh586YSE2FiYoKVlRUAtra2JCYm8vDhQ06cOMGwYcOUOh4/flwpbRcE4R+iM1DN+EfeZMnheG6lZNBQTkWlXZfmzZsTGhqKmZnZS9dra2tLREQEaWlp1K5dGxsbG8LDwzl+/DjLli1j27ZtrF69mpycHG7fvk1sbGyhzsCrZMnheDKycwGo1bglel3dSNw0nVFbNBnWxwlPT0+GDRtGs2bN6NKlC1euXFGOdXNzo1OnTvj4+Cjbnlb+VaL+u5WRnYt/5E1Szv1GcnIyERERaGlpYWxsTGZmJgC1a9dWjlWpVGRkZJCXl4e+vv4r0SkUhJpEdAaqEfUnWoCkB5ncy8jj/bkrWfH5e9SrVw8HB4cXrrPgBnBf0mPKvKU4ODhgYWHB0aNHuXz5Mjo6Onh7exMWFkaDBg1wd3dXbgivolspGYU+1zPvRT3zXkiAz6I3ARg4cGCxx9rZ2ZE/0vePgQMHFlve3d0dd3f3MmlzeSv6uyXLMGvXeRwyr9KkSRO0tLQ4evQoV69efWo9urq6mJiYsH37doYNG4Ysy0RHR2NpaVkRlyEIQglEAGE1ov5EW0CWZZYfu05AQABLly5VAryeR8EN4GZKBjIgGbZn408rUBl1wMnJiVWrVmFlZcWDBw+oW7cuenp6JCUlcfDgwWLr09LSIjs7uzSX+Fw8PT3x9vYucf+qVavYtGlTifuN9HVeaHtNUNzvVkZ2Lue1LQgPD8fOzg5fX19MTU2fWZevry/r1q3D0tISMzOzF/qdFAShfIiRgWqk6BOtpl5TjN5fya2UDPT19QkLCwPg008/fa76it4Aav/LjNST2zj4V33mNG2KtrY2Tk5OWFpaYm1tjZmZGa1atcLR0bHY+saNG4eFhQU2Njb4+vq+5FWWnoeHx1P3T+/TrtBTMICOlorpfdqVd9OqrKK/Wy2m7gAgObsWV06eLPaYCxcuKD9PmzZN+dnExIRDhw6VQysFQXhZojNQjRjp63CzyB/tgu0vo+gNQMfYipbT95CUnv/54sWLyj71d+TqgoODlZ+//vprvv7665dqy7MsWLCATZs20bx5cxo3boytrS2XL1/mo48+Ijk5mTp16rBmzRpMTU3x9PSkXr16hW5Q6gZZ5wf7FbweMdLXYXqfdsr2mqisf7cEQahaRGegGinrJ9pX5QYQERHB1q1biYyMJCcnBxsbG2xtbRk3bhyrVq2iTZs2nD59mokTJxIUFPRcdQ6yblajb/5FidESQajeRGegGinrJ9pX5QZw/Phx3nrrLerUqQOAq6srmZmZYgpbGRKjJYJQvYnOQDVTlk+0VfkGoD7LgQuXsDeqVWi/mMJW9sRoiSBUX2I2gfBUg6ybETqzJ1cWvUnozJ5V4mZQdJZDpkFb9uzxx+/kn6SlpbFv3z7q1KmjTGGD/FkV586dq9yGC4IgVFGiMyC8cp6Y5fDav9Fp54S7qwtDhgzByckJEFPYBEEQnpdUNEFKVWFnZyeHh4dXdjOEKshk5n6K+62VgCv/SwokCILwKpIkKUKWZbuKPq8YGRBeOVUhKVBUVBQHDhwo83rd3d3ZsWNHmdcrCILwNKIzILxypvdph46WqtC2ip7lUF6dAUEQhMogOgPCK2eQdTMWDjanmb4OEtBMX4eFg81LFdyYmJhIx44dlc/e3t54enri7OzMjBkzsLe3p23bthw/fpysrCxmz56Nn58fVlZW+Pn50a1bN3r06IGFhQVdunQhOjoaeDI1cseOHZWVIzdt2oSFhQWWlpa8++67Spljx47h4OBAq1atxCiBIAgVQkwtFF5JFTnNLScnhzNnznDgwAHmzp1LYGAgXl5ehIeHs2LFCgCmTp3Km2++yerVqwkKCmL06NFPndYYExPDggULCA0NxcDAgPv37yv7bt++TUhICHFxcbi6ujJ06NByv0ZBEGo20RkQhGcYPHgwkL+M86VLlzA1NaVRo0bEx8dz584dNm3aRGpqKv369QNg+/btxMbG0r59e5o0acKAAQMAMDY2Jj09nf79+3P//n0GDBiAgYEBjx49Ytq0aZw/f56EhATGjBmDhoYGHTp0ICkpqdKuWxCEmkO8JhBqLP/ImzguCsJk5n6G/nSa1PQsZZ/6Esy1a9cGQKVSkZubS3x8PM7OzowYMQJdXV1WrlxZqN4FCxbQtGlTTpw4wbVr17h586ayT5ZlAgICcHR05PTp00r5nj17EhYWRp8+fdi6dSuPHj1SyguCIJQ30RkQykRcXBxWVlZYW1tz+fLlym7OMxVNXJSco83tO0lsOnqBx48fExAQUOKxzZs3x8bGhrS0NN555x1CQkLQ19dXVuKbP38+9+7do0ePHty7d0+56WdlZXH37l2io6MZPHgwFy9e5N69e/z6668sWLAAKysrDh06RFZWFteuXXvua9m7dy+LFi0q1fchCELNJvIMCGVi0aJFZGRkMHfu3MpuynNxXBT0xCJMD8L3khEZQDebDjRr1gxjY2OCg4Pp/+Hn7L6uzfVbd0jy+RS9urWJi4mmT58+3L9/n0aNGlGrVi1UKhVJSUkkJiYSGBhIt27dePfdd4mMjERTU5PLly+Tk5ODn58fRkZGvPPOO2hqapKQkECfPn3YvXs37u7u9O/fX4kTqFevHg8fPqyMr0gQhEog8gwIVVLRiPeBAweyadMmAH766SdGjRrFgQMH+O6771i7di0uLi6V3OLnU3R5ZgBdO1de+3A1v/32G4mJifTv35/JS31ZF6fBzZQMNOro0XjU1yTfucnqvSGEhYXRs2dP3Nzc0NTU5JtvvsHPz4927drh4OBAQkIC27Zt48GDB+Tk5KCtrY2NjQ1GRkYAaGhoIEkSdevW5erVq8iyjI+PD6NHj+azzz7DxsaGzp07k5ycDICzszOTJ0/GwcGBjh07cubMGSB/+ehJkyZV3JcnCEK1IwIIhRIVF/GenZ2No6MjJiYmfPPNN5w6dYqGDRvi4eFBvXr1mDZtWmU3m5ycHDQ1n/6r/bzLMxdNfQyg1ag53/24hi3f/pc2bdowYcIE9u3bB4ClpSXW1taYmZmho6ODoaEhnp6euLu706JFC6WO5ORkEhISuH79Otra2piammJsbEz9+vXJyMjAxsaGb775Bi8vL+bOnavMWnj06BEnTpzg2LFjjB07lgsXLrzUdyQIgqBOdAaEQtRXA5RiD2HTrQ8GBgYANGzYEAAvLy9cXFzYvXu3sq2sJSYm8p///Idu3bpx4sQJmjVrxp49e4iPj8fDw4P09HRat27N+vXradCgAc7Ozjg4OBAaGoqrqyvnz59HR0eHuLg4rl69yoYNG9i4cSMnT56kc+fOTP90AbN2nedGwDKy7lxCzs5Ct0M3pn+/uFA7ihtBQJLQcfEgWi31cXBwsPKzj48PABcvXqRPnz788ccfHD9+nGvXruHs7Azkxw8MHz6cxo0bA/nfaUxMDN9++y0qlQo3NzcA3nnnHWU2A8DIkSMB6N69Ow8ePCAlJaW0X7UgCIJ4TVDZHBwcKuW8xQ0tFw2qS0nPIjg+Gf/Im4XKnT9/nkaNGnHr1q1ybeOlS5f46KOPiImJQV9fn507dzJ69Gi+/vproqOjMTc3LxSjkJKSwu+//85nn30GwN9//01QUBBLly5lwIABTJkyhZiYGM6fP4+xlMzCwea0HzAOozHfYTd1La+lJ9BKda9QG1409bH6DIX3dt3Aa8M+zM3NmTVrFl5eXkq5F4nVkSSp2J+L+ywIgvAyRGegkp04caKym6AoOiSu3dKS1NhjfLUr/930/fv3OXPmDAcPHiQyMhJvb2+uXLlSbu0xMTHBysoKyJ/jf/nyZVJSUujRowcAY8aM4dixY0r5gqfpAgMGDECSJMzNzWnatCnm5uZoaGhgZmZGYmIig6ybMdboDg1+/ZKHWz8j6eqfxMbGFqqjaOpjTb2mtPb4qdjUx0U7U1ev32D+4QTqmbkwbdo0zp49q5Tt3Lkzv//+O3fv3iU3N5dffvlFua68vDwl8+CWLVvo1q2bcpyfnx8AISEh6Onpoaen98LfqyAIQlFl8ppAkqS+wPeAClgry3Kx85wkSRoKbAc6ybIspgqQHy0eEBCAt7e3Mp1t0qRJ2NnZ4e7uzoEDB5g6dSoGBgbY2NiQkJBAQEAAZ86cYfLkyWRkZKCjo8OGDRto164dPj4+7N27l/T0dC5fvsxbb73F4sX5Q98bNmxg4cKFGBoa0rZtW2X+/NWrVxk7dixh5xNQ1dGlUb/JaOo2oVbjluh1dSNq1WQs93rSoUMHYmNj2bBhA0ZGRnzzzTeMHTuWoKCgMvku1F9RNJRTeSz/cxNWqVTPHBKvW7duoc8F16ehoaH8XPA5JyeHK1eu4O3tTVhYGA0aNMDd3b1QfgFAyXJY0C4jfR2m92lXbPbDop2p7ORErmzfwKiNKjo0a8CPP/6oxFQYGhqycOFCXFxckGWZfv36MXDgQOU6YmJisLW1RU9PT+kAADRo0AAHBwcePHjA+vXrn/p9CIIgPK9SdwYkSVIBPwC9gRtAmCRJe2VZji1Srj7wCXC6tOesKTIzMxk/fjzHjh3DxMREeV8MYGpqyrFjx9DU1CQwMJAvvviCnTt3AvmL6ERGRlK7dm3atWvHxx9/jKamJnPmzCEiIgI9PT1cXFywtrYG8jsfo0ePJvN2c+KP7eF+4GqaDP4vAPXMe9HOqT+hM3s+0T5XV1dcXV2B/Bz8pVHwVF1wM016kEnyg0z8I28qN149PT0aNGjA8ePHcXJy4ueff1aepl/GgwcPqFu3Lnp6eiQlJXHw4EHlnb665019XDS+QKeVLTqtbJGAsP/FF6jHFrz99tu8/fbbxdY1b9485s2b98T2IUOGsHDhwkLb3N3dcXd3f2b7BEEQSlIWIwP2wJ+yLCcASJK0FRgIxBYpNw9YDFR+uPkrIi4ujlatWmFiYgLkB4+tXr0agNTUVMaMGcOlS5eQJIns7GzluF69einDxx06dODq1avcvXsXZ2dnJWDNzc2NixcvAnDy5El27dqF3oW/mPmgN5eCfZS6Kmo1wOKi9mVZZsnh+EI34o0bNyoBhK1atWLDhg0vfU71yP9WrVrh6Oj40nXB889QEARBqGrKojPQDLiu9vkG0Fm9gCRJ1kBzWZYDJEmq0Z0B9aFwI30dcvNkNDU1ycvLU8oUDFU/Lcjsyy+/VCL6ExMTCz3Rqg+Jq1QqcnJygGcHmw2ybkZOdjYjl0lI8NQh8bJW9KlaU68pRu+vVLarT1k8derUE8erP3HDPxH9kL8mgPoUPPV96j8/rb7nMb1Pu0KjG/BynamCJEPfffcd48aNo06dOi/UJh8fH9544w0ln4EgCMKzlEUAYXF3GOUuJkmSBrAU+OyZFUnSOEmSwiVJCi9ItFKdFA0wu5mSweOcPOLSahMbG8vjx49JTU3lyJEjQP6rgISEBGXJW/V3x6mpqTRrln+TLumGpq5z584EBwdz7949srOz2b59u7LPwcGBrVu3AvAwNpj+vV24suhNQmf2rLCVAV80ar8qKuullb/77jvS09OL3Zebm1vsdsj/fSjvmR6CIFQvZTEycANorvb5X4D6X6L6QEcg+H9Ppq8BeyVJci0aRCjL8mpgNeSnIy6DtlUpxQ2FI0lsOJfG8OHDsbCwoE2bNsq7fB0dHVauXEnfvn0xMDDA3t5eOezzzz9nzJgxfPvtt/Ts+eT7/KIKkt907doVQ0NDbGxslBvKsmXLGDt2LEuWLKFx48alGnp/WWX1VF3ZXnZp5UePHjF8+HBu3LhBbm4uw4YN49atW7i4uGBgYMDRo0epV68eU6dO5fDhw3zzzTcEBQWxb98+MjIycHBw4KeffmLnzp2Eh4czatQodHR0OHnyJLGxsUydOpWHDx9iYGCAj48PhoaGhIWF8f7771O3bl26devGwYMHRRIjQaipZFku1T/yOxQJgAlQCzgHmD2lfDBg96x6bW1t5erGeEaA3FLt378+2SKrdBvLxjMCSjwmLS1NlmVZzsvLkydMmCB/++23FdXcCrf77A3ZYeER2XhGgOyw8Ii8++yNym5ShdmxY4f8wQcfKJ9TUlLkli1bysnJyco2QPbz81M+37t3T/n5nXfekffu3SvLsiz36NFDDgsLk2VZlrOysuSuXbvKf/31lyzLsrx161b5vffek2VZls3MzOTQ0FBZlmV5xowZspmZWTldnSAIzwsIl0t5X36Zf6V+TSDLcg4wCTgM/AFsk2U5RpIkL0mSXEtbf3WiPuSdk3aPOz9PQ9d+8FOHwtesWYOVlRVmZmakpqYyfvz4UrVh9uzZBAYGFrvP3d1dmd9eGQZZNyN0Zs8Kf0VRFZibmxMYGMiMGTM4fvx4sfkDVCoVQ4YMUT4fPXqUzp07Y25uTlBQEDExMU8cEx8fz4ULF+jduzdWVlbMnz+fGzdukJKSQlpampL0qqRZDYIg1AxlkmdAluUDwIEi22aXUNa5LM75KlIfCtes34hm41Y/cyh8ypQpTJkypczaoJ4FT93T3kG/qnx8fAgPD1fy+ldF6gGljd9dyuNa15g1axZvvPHGE2W1tbVRqfJzL2RmZjJx4kTCw8Np3rw5np6eT+RIgPyRPzMzM06ePFlo+99//10+FyQIwitJZCCsQGUdYPYs8+bNw9TUlN69ezNy5Ei8vb0LPf0bGxvj5eVFt27dCgUUPk3BzASh9NQDSrPT7pGULnP4cVucBr/H2bNnqV+/PmlpacUeW3DjNzAw4OHDh4VGdNSPa9euHcnJyUpnIDs7m5iYGBo0aED9+vWVmRkFAaSCINRMYqGiCvayAWYvKjw8nJ07dxIZGUlOTg42NjbY2to+UU5bW5uQkBAADh06BOQvW+zt7Y0kSVhYWKBSqWjYsCGRkZHY2Njg5eXFxx9/zPnz58nJycHT05OBAweSm5vLzJkzCQ4O5vHjx3z00UeMHz+e4OBgZs+eTaNGjYiPj6d79+6sXLkSDY3S9UU3b97MsmXLyMrKonPnzqxcuZJNmzYVm2WxKlIPKM1OTuSv4A0gSSzXqkWw/2ZOnjzJf/7zHwwNDTl69GihY/X19fnwww8xNzfH2NiYTp06Kfvc3d3x8PBQAgh37NjBJ598QmpqKjk5OUyePBkzMzPWrVvHhx9+SN26dXF2dhapjQWhBhOdgWoqJCSEgQMHoqOTH48wYMCAYssVzed//fp1Vq1aVWjZ4qlTp3Lx4kUCAwNRqVR88cUX9OzZk/Xr15OSkoK9vT2vv/46vr6+6OnpERYWxuPHj3F0dFSGu0+fPs3//d//sWPHDvr27cuuXbsYOnToC19Xv3792LJlC7dv38bPz4/tZC9hAAAgAElEQVTQ0FC0tLSYOHEimzdvLjHLYlWknluhIFsh5M/VtbOzw87Ojo8//lgpU5B/oMD8+fOZP3/+E/UOGTKkUGyBlZVVoTUcCpiZmREdHQ3AokWLsLOzK9X1CILw6hKdgWpE/f0zFy5ib/Tsp+Ki+fzPnz/P0KFDn1i2eNiwYcr76l9//ZW9e/fi7e0N5A9ZX7t2jV9//ZXo6GhlyDo1NZVLly5Rq1YtLC0t2bZtG7Nnz2bkyJGEhIQ8tTOQm5urnA/+mfVy4EB+aMrmzZuJiIhQnogzMjI4ceJEiVkWq6LKzli4f/9+Fi5cSE5ODi1btnyufBWCIFRPojNQTRTN7f+4URv27PuBbacm0a9jU/bv38+HH3741OMPnL9NRlYe+o2z6KS2JgAU7jTIsszOnTtp165w4KMsyyxfvpw+ffoU2h4cHExiYiJpaWlYWVnx2muvcffuXTp27IgkSfz3v//Fzc2N4OBg5s6di6GhIVFRURw4cID//Oc/uLi4cPLkSfz9/enUtRvG7y/j8qkL6LR1xnPpEqWd/v7+7N69u9TfZUWp7NwKbm5uT4wMCYJQM4kAwmqiaEKj2oZt0W5tz5gBzgwePBg7O7sS3wkXdCTSs3LRbNySO1FH+XxzKP6RN7l///4T5fv06cPy5cuVdMmRkZHK9h9//FFZJ+HixYs8evQIyB8laNGiBWfPnuXOnTtkZ2dz7tw5AgMDmT59Ordv3wbgzJkzLFiwQFlKOD4+ntGjRxMZGUnkfU3+Ts/idmoGtVtakhQdzPSfjyvttLa2LjHLYlVU0QGlgiAIJREjA9VE0dz+ALr2g1F1G4X/bBe6d+/OZ599Vmh0oCDN8ZK1QWRk52LwZv4URpWOLombpjNqiybD+jg9Ue+XX37J5MmTsbCwQJZljI2NCQgI4IMPPiAxMREbGxtkWaZx48b4+/sDYGNjQ2xsLB07dkRTU5NPPvkElUpF06ZN6dGjB2FhYejq6mJvb68szATQsmVLunTpkt/Ow/EULNdQy6AF+k7vctX3C0b9AqZGDfjhhx9KzLJYVVVUQKkgCMLTiM5ANVHc++d7h1ZAyg1s/DUZM2YMNjY2xR5btCNRz7wX9cx7IQE+/1t6V52Ojg4//fTTE9s1NDT46quv+Oqrr4D8EYd+P0ZwOfo0GX9lotfYkNjYWCZPnlziTIKiMQzqn4u2s2777tRt3x0JiPhfO7t06cJ7771XbN2CIAhC8cRrgmpiep926GipCm1rMWQmvvt/Jy4ujlmzZpV4bHksEqQ+hx4gK0/idvLf+EfepHv37vj5+ZGbm0tycjLHjh0rtO5CRbZTEARBEJ2BaqM075+L60iUNpBNPYZBu4UFTd3mUatZe97+TzdOnjyJhYUFlpaW9OzZk8WLF/Paa68pxyYmJtKxY0fls7e3N56enqTu+D/kzDT+2jaHW+sm8vhWPDpaKppfCeDdd9+lZ8+etGnThjVr1rx0u4WKl5KSwsqVK4H8YNP+/ftXcosEoeaRCoLAqho7Ozs5PDz82QWFMqE+LdFIX4fpfdqV6l22ycz9FPebJQFXinn1oC4xMZH+/fsrK+h5e3vz8OFDgoOD0WpoRLr9ByScDyP1yCq2HAwhas8adu/ezalTp3j06BHW1tacPn0aIyOjl26/UHHU//8ODg7G29ubgICAym6WIFQKSZIiZFmu8KQfImZAAMo+kK285tDPmvTB/5Zs7kmLFj/gbFKXKFASLOno6ODi4sKZM2cYNGhQqc4lVIyZM2dy+fJlrKys0NLSom7dugwdOpQLFy5ga2vL5s2bkSSJiIiIYpdidnZ2xtramoiICJKTk5UslOfPn8fNzU1JzFRcxkr1XBaCUJOJ1wTCCzM2Nubu3btPLVPw6uHx7UvcD8wPNsy7GcOA14rPte8feRPHRUGYzNzP0J9Ok5qepexTX4BHkqRCxxV8Lmm7UPUtWrSI1q1bExUVxZIlS4iMjOS7774jNjaWhIQEQkNDyc7O5uOPP2bHjh1EREQwduxY/u///k+po1atWhw7dgwPDw8GDhzIDz/8wIULF/Dx8eHevXv88ccfSsbKqKgoVCoVvr6+lXjVglC1iJEBoVwUjDIsOVyLW4ZtMNLXofnfd9C8+2T/s2jCpOQcbW7fSWLT0Qu4ObQhICCAvn37AuDn54eLiwshISHo6ekpuRP27NnDrFmzePToEcHBwSxatKiCrlQoa/b29vzrX/8C8lMpJyYmoq+vryzFDPkZKg0NDZVjXF3zV0s3NzfHzMxM2deqVSuuX79OSEjIExkrmzRpUpGXJQhVmugM1GCLFy9GW1ubTz75hClTpnDu3DmCgoI4cuQIGzZsYPTo0cyZM4fHjx/TunVrNmzYQL169QBYsmSJsnjOli1b+Pe//8327duZO3cuKpUKPT09jh07hn7qJby9f2TFihV06bKF4yoVmzdvZvny5Tg55ecwKJowSVJpouswgvFD+/CzTQdMTU2VfQ0aNMDBwYEHDx6wfv16Zbu9vT1vvvkm165d48svvxTxAq+AgjiVq1cTuX/3Ef6RN9GHQotLqVQqcnJySlyKuUDBMRoaGoWO19DQUI4fM2YMCxcuLNdrEoRXlXhNUIN1796d48ePA/mrHD58+JDs7GxCQkIwNzdn/vz5BAYGcvbsWezs7Pj222+VY3V1dTlz5gyTJk1i8uTJAHh5eXH48GHOnTvH3r17C53L2NgYDw8PpkyZQlRUlNIRgBISJtm58tqHq/ntt9/w8fHB09MTyF+E58SJE1y4cKHQdMS2bdty5MgRLl269NS0y0LVoD71VKqlQ1bGI2btOk/IpeRiy5e0FPPz6tWrFzt27OCvv/4C4P79+1y9erX0FyII1YToDJShZcuW0b59e0aNGvVc5Qvy7xfw9PRUFv+pCLa2tkRERJCWlkbt2rXp2rUr4eHhHD9+HB0dHWJjY3F0dMTKyoqNGzcW+uM5cuRI5X8L/kA7Ojri7u7OmjVrXijzn8gfUPOojwapdHSp3awDl1eNZ9HcL4stX6tWLXbs2MGMGTOwtLTEysqKEydOPPf5OnTowPz583njjTewsLCgd+/eSgpsQRDEa4IytXLlSg4ePFgonW5JcnJyiIqKIjw8nH79+r30OY2NjQkPD1dWGSxOvXr1Ci1/6x95k//+6EdC0Fa0JD2mzFuKg4MDFhYWHD16lNOnT/PWW2/Ru3dvfvnll2LrVA/QK/h51apVnD59mv3792NlZUVUVNRzXcPzLtgTHBxc7PEFowbCq6PoaFBj1+lA/tTTALWppytWrFB+LmkpZvXfC2dnZ5ydnYvdJxZmEoSSiZGBMuLh4UFCQgKurq588803DBo0CAsLC7p06aKsGe/p6cm4ceN44403GD16NLNnz8bPzw8rKyv8/PwAiI2NxdnZmVatWrFs2bIyb2fB8Ozdh48BkAzbs/GnFaiMOuDk5MSqVat4/fXXGT58OKGhofz5558ApKenF1oOuKC9fn5+dO3aFYDLly/TuXNnvLy8MDAw4Pr164XOXb9+fdLSnpxNIBbsqXnEaJAgVC2iM1BGVq1ahZGREUePHiUxMRFra2uio6P56quvGD16tFIuIiKCPXv2sGXLFry8vHBzcyMqKkp5YomLi+Pw4cOcOXOGuXPnKisAAgwaNAhbW1vMzMxYvXr1E23YvHkz9vb2WFlZMX78+CeG6u/evcu7A3tzL+4UAHlZGWRePUfOg2SW//ATTZo0QVtbm+joaK5evYqPjw/t2rWjSZMmNGrUiAEDBpCUlATA48eP6dy5M99//z1Lly4FYPr06Zibm9OxY0e6d++OpaVlofMPGDCA3bt3Y2VlpcQqKNdm3YzQmT25suhNQmf2FB2Baq48sl4KgvDyxGuCUlLP3HcnNZMD0bcJCQlh586dAPTs2ZN79+6RmpoK5E+B0tEp+ennzTffpHbt2tSuXZsmTZqQlJSkTLNav349DRs2JCMjg06dOjFkyBDlOPV51FpaWkycOBFfX1+lI5KUlISrqyt1u76Ntok1mdeiyUpKwOj9lajqNyRp83RCQ0O5ePGiMszas2dP8vLyWLduHQMGDODzzz9nzZo1ymqHc+bMKdT2Xbt2PXE96sO2bdu2VUZJhJrtn6mnZZf1UhCElyc6A6VQdH58Tp7MvP2x5KglzClQ8F696Kp8RRU3rarAsmXL2L17NwDXr1/n0qVLyr4jR46UOI86OzubXr168cMPP/DFyVwlM2Btw7Zo6ubHGug3b0tiYiLdunUr1J5atWopueJtbW357bffnvW1CMJzed6slw4ODiUGCxZNXa3ueeJpBEHIJ14TlELR+fEAmdm5ZDZqp2Q3Cw4OxsDAAF1d3SeOL+kdurpfY+7guCiI195eyLc+O/nix52cO3cOa2vrQpn5CuZRR0VFERUVRXx8vBJYp6mpia2tLYcPHy40PCtpagH5w7M2LRsW6ngU0NLSUjoyRTsnglARXmTWQFkRv+dCTSM6A6VQ3Px4AK1OwwkPD8fCwoKZM2eycePGYsu5uLgQGxtbKIBQ3YPMHL4+FM/NlAzyHqeTo6mD58E/WbHrd06dOlWo7NPmUUuSxPr164mLiyPu8M8sHGyOQb38EYiCYL1Wjeu99PcgCOWpYDZMr169sLGxwdzcnD179ij7c3JyGDNmDBYWFgwdOpT09HRl35IlS7C3t8fe3l4Jhr169Sq9evXCwsKCXr16ce3aNQDc3d2ZOnUqLi4uzJgxg+TkZHr37o2NjQ3jx4+nZcuWz0zDLQivKvGaoBSKLsbzrwn5GfGa6euw5/s9T5QvOgWuYcOGhIWFlVh/8w9WKvXrmNiSFnmQyz9NwLNpC7p06VKorPo86ry8PLS0tPjhhx9o2bIlkP9Uv3XrVgYMGICuri4r3rbB+1YQATN7AhD44pcvCBVGW1ub3bt3o6ury927d+nSpYuSgjg+Pp5169bh6OjI2LFjWblyJdOmTQP+SY61adMmJk+eTEBAAJMmTWL06NGMGTOG9evX88knn+Dv7w/AxYsXCQwMRKVSMWnSJHr27MmsWbM4dOhQsUG7glBdiCWMS6FozADkD7mX1bS40iwDLAjVRb169fj777+ZMmUKx44dQ0NDg/j4eK5cuUJmZibdu3dXnu6DgoJYtmwZ/v7+GBsbExQURKtWrcjOzua1117j3r17GBgYcPv2bbS0tMjOzsbQ0JC7d+/i7u6Oi4sLY8aMAfLzGuzevVvJG9KwYUMuXrwoYhCEciWWMH4FlXdEdHktAywIVZn6DB0jfR1y82R8fX1JTk4mIiICLS0tjI2NlZiZp61YWdLPJZVXD/Ctqg9KglAeRMxAKZXn/HgxF1uoadTXLJCBmykZPM7J43jMVZo0aYKWlhZHjx4tlBr72rVrSkrsX375pdCMmOKSYzk4OLB161YAfH19n5hBU6Bbt25s27YNgF9//ZW///67zK9XEKoKMTJQhYm52EJNU9wMHSSJ89oWqEIWY2dnh5WVVaGVLNu3b8/GjRsZP348bdq0YcKECcq+guRYeXl5SmrtZcuWMXbsWJYsWULjxo3ZsGFDsW2ZM2cOI0eOxM/Pjx49emBoaEj9+vXL/qIFoQoQMQOV6Gnzp18Vs2fPpnv37rz++uuV3RShGigaJ5Ob8YDbPp/SfMKGCo+Tefz4MSqVCk1NTU6ePMmECROee70NQXhZImagBqpqHYGcnBw0NV/sV8LLy6ucWiPUROpxMjlp90j6ZRa69oMrJU7m2rVrDB8+nLy8PGrVqsWaNWsqvA2CUFFEzEAlqlcvf25/cHAwzs7ODB06FFNTU0aNGqUELxkbGzNnzhxlfnVcXBwAZ86cwcHBAWtraxwcHIiPjwcgNzeXadOmYW5ujoWFBcuXL1fqKZgjHR4erqQILrp4UmJiIk5OTtjY2GBjY1Oow7J48WLMzc2xtLRk5syZQP7c7B07dpT/lyXUCOpxMpr1G9Fs3GqadhlUKXEybdq0ITIyknPnzhEWFqZk9xSE6kiMDFQRkZGRxMTEYGRkhKOjI6GhoUpgk4GBAWfPnmXlypV4e3uzdu1aTE1NOXbsGJqamgQGBvLFF1+wc+dOVq9ezZUrV4iMjERTU5P79+8/89wRERGEhISgo6NDeno6v/32G9ra2ly6dImRI0cSHh7OwYMH8ff35/Tp09SpU+e56hWEFyXiZAShcojOQBVhb2+vLEhkZWVVaJ2AwYMHA/lrAxQsBpSamsqYMWO4dOkSkiQpqxsGBgbi4eGhDPc3bNjwmedWXzwpOzubSZMmERUVhUqlUpYtDgwM5L333qNOnTrPXa8gvIznXbNAEISyI14TVDD/yJs4LgrCZOZ+MrJz8Y+8CTx9gaKCferbv/zyS1xcXLhw4QL79u1T5lzLslzsfGpNTU3y8vIACq1pAIXnVi9dupSmTZty7tw5wsPDycrKemq9wqvBwcHhpY7z9/cnNjb2pc+bmJjIli1bXvp4QRAqhugMVKCic6hlGWbtOk/IpeQXris1NZVmzfKfnnx8fJTtb7zxBqtWrVI6DQXD+cbGxkRERAAoyyuXVK+hoSEaGhr8/PPP5ObmKvWuX79eyfteHV8TeHp64u3tzezZswkMrF4Jml82WFV0BgShZhCdgQpU3BzqjOxctoZdB/LnP7dv3541a9awf//+p9b1+eefM2vWLBwdHcnNzSUzM5P+/fvzwQcf0KJFCywsLLC0tFT+EM+ZM4dPP/0UJycnVCpVifVOnDiRjRs30qVLFy5evKiMGvTt2xdXV1dlnre3t3dpvooqzcvLq9pNlXyeYNWZM2fSoUMHLCwsmDZtGidOnGDv3r1Mnz4dKysrLl++zJo1a+jUqROWlpYMGTJE6Ry6u7vzySef4ODgQKtWrZSg0pkzZ3L8+HGsrKxYunRp5Vy8IAjPJPIMVKBnrTVgamrKwYMHlVzoLyI4OBhvb28CAgJK3c6nyc3NfWpn4lWzYMECNm3aRPPmzWncuDG2trZcuHCB/v37M3ToUIyNjXn77bc5evQo2dnZrF69mlmzZvHnn38yffp0PDw8KvsSnkvByn/BwcEMHDiwULDqkiVL6NChA127diUuLg5JkkhJSUFfXx93d3fluwC4d+8ejRo1AuC///0vTZs25eOPP8bd3Z1Hjx7h5+dHXFwcrq6u/PnnnxX2eykI1UVl5RkQIwMVqKS50kb6Onh4eJCQkICrqytLly5l0qRJQH4wYcE/HR0dfv/9d/r166ds09PTK3GJ5BeVmJiIqanpE8vBGhsb4+XlRbdu3di+fTtRUVF06dIFCwsL3nrrLf7++2/++OMP7O3tC9VlYWEBwJEjR7C2tsbc3JyxY8fy+PFjAMLCwnBwcMDS0hJ7e3vS0tLK5DqeV0REBFu3biUyMpJdu3aVuIJk8+bNOXnyJE5OTspUylOnTjF79uwKbW9ZKQhW1dDQUIJVdXV10dbW5oMPPmDXrl1KoGhRFy5cwMnJCXNzc3x9fYmJiVH2DRo0CA0NDTp06EBSUlJFXY4gCGVAdAYq0NPWGli1ahVGRkYcPXqUBg0aKPujoqKIiopi3rx52NnZ4eDgwIEDB4iKimLdunW0bNmSQYMGlVkb4+PjGTduHNHR0ejq6rJy5UogfwnZkJAQRowYwejRo/n666+Jjo7G3NycuXPn0r59e7KyskhISADyc8EPHz6czMxM3N3d8fPz4/z58+Tk5PDjjz+SlZWFm5sb33//PefOnSMwMFCZ0VBRjh8/zltvvUWdOnXQ1dVVlsQtqmC7ubk5nTt3pn79+jRu3BhtbW1SUlIqsskv5EWCVTU1NTlz5gxDhgzB39+fvn37Flunu7s7K1as4Pz588yZM6dQMKp6vVV1xFEQhOKJzkAFGmTdjIWDzWmmr4MENNPXea7lji9dusT06dPx8/NDS0sLgLt37/Luu++yZcsW9PT0yqyNzZs3x9HREYB33nmHkJAQANzc3ID8AMOUlBR69OgBwJgxYzh27BgAw4cPVxZ28fPzw83Njfj4eExMTGjbtm2h8vHx8RgaGiqJXHR1dV84++HLUL9Bfh94ifg7zx6NKLjJaWhoFLrhaWhoFJr1UZW8aLDqw4cPSU1NpV+/fnz33XdK2t369esXGrFJS0vD0NCQ7OxsfH19n9mOoscLglA1ic5ABVNf5XB6n3YsORyPycz9OC4KIj0r94nyjx49Yvjw4axZswYjIyMg/739iBEjmD17Nh07dixVe9RvjkN+PEFmdl6h/QXTCdWnH5bEzc2Nbdu2cfHiRSRJok2bNiU+IVbGVMWiN8hMg7bs2eOP38k/SUtLY9++fRXanvL0rGDVotLS0ujfvz8WFhb06NFDCfYbMWIES5YswdramsuXLzNv3jw6d+5M7969Cy0WVBILCws0NTWxtLQUAYSvqBkzZigjhJA/62bu3Ln06tVLyYy6Z88eZf+8efMwNTWld+/ejBw5Ugk2dnZ2piAO7O7duxgbG1fodQhPJ5IOPUNiYiL9+/fnwoULZVrv/DXbWRN6Hem1/DSr53y/IjM1jQPRtwuVe++993jvvfdwcnJSts2cORMLCwtGjBhRqjYU3BwLbhpJDzJJvnOTRT57menuqiwHGxkZqRyjp6dHgwYNOH78OE5OTvz888/KKEHr1q1RqVTMmzdPGUkwNTUlMTGRP//8k3//+99KeVNTU27duqWkeU1LS0NHR6dcRweK3iBrv/ZvdNo54e7qgpN1+0Lf8avu1v/y+xdoMTU/uv9Rw3YErJ6qbF+xYoXy85kzZ56ox9HRsdDUwgkTJhRaFbCA+vRWyB9pANDS0uLIkSMvfgFClTFixAgmT57MxIkTAdi2bRuHDh1iypQp6OrqcvfuXbp06YKrqysRERHs3LmTyMhIcnJysLGxwdbWtpKvQHgeojNQBl4mwv4nvwAe5mqi99o/OddlWWbF0T+Z2Dr/89WrV9mxYwcXL15k/fr1AKxduxZvb2/MzMywsrIC8qfC6erqvnC7i3t61GrUnO9+XMOWb/+rLAdbsL5BgY0bN+Lh4UF6ejqtWrUqtASsm5sb06dP58qVK0B+rMGGDRsYNmwYOTk5dOrUCQ8PD2rVqoWfnx8ff/wxGRkZ6OjoEBgYqEyBKw9Fb5AAeg5u6Du48WsJK+IlJiYqP7u7u+Pu7l7svqpGfcGfotsF4UVYW1vz119/cevWLZKTk2nQoAGGhoZMmTKFY8eOoaGhwc2bN0lKSiIkJISBAwcq8T8DBgyo5NYLz0t0Bp5DTk4OY8aMITIykrZt27Jp0yY6dOjA2LFj+fXXX5k0aRKdOnXio48+Ijk5mTp16rBmzRpMTU3Zt28f8+fPJysri0aNGuHr60tGRga3Tu1FkjR4FHuUhq+PB6Buhx5Er/8Cr9qPWbx4MS1btlSyBqoraei9YPGh5yHLMjf/fgRSkTdFkoSOiwfRajfHojc9KysrTp06VWy906ZNY9q0aYW29erVq9DoQoFOnTqVWE95qEk3yOl92hUa9YF/glUF4Xn4R95U1ojIMbRj9ndraaKZyYgRI/D19SU5OZmIiAi0tLQwNjYmMzPzqYGjT8uCKlQ+ETPwHJ4nwn7cuHEsX76ciIgIvL29lSG1bt26cerUKSIjIxkxYgSLFy/G2NgYoy6u1LcbhNF7y9Funv/eP/fhfWw+Wk5AQICyKmBZSkxMpH379kycOBEbGxu0EkK4/fNn3Pb5lGT/heRl5f8Hevun9/niiy/o2rUrdnZ2nD17lj59+tC6dWtWrVoF5A8Dl/TO8HkS3FSGp83mgPz4jDfffBNLS0s6duyIn58fxsbGz/wuqqKXDVYVBHgyvibXpCtbftmKj+9Whg4dSmpqKk2aNEFLS4ujR49y9epVIP/vXUF69IcPHxZKnqaeBVWsdFr1lMnIgCRJfYHvARWwVpblRUX2TwU+AHKAZGCsLMtXy+LcFaFohP2yZcuAfyLsHz58yIkTJxg2bJhyTMFc+hs3buDm5sbt27fJyspSEgo5tm5E0OUHhc6jZ+rA5/9pT4cOzcptnnZ8fDwbNmzAy8uLHm/0x/idRTyWtEg9tYP0iydo7fET99Z9qMytnzJlCu7u7oSGhpKZmYmZmRkeHh5oa2uze/fuJ94ZFg0KfNpqjBXtWSviHTp0CCMjI+UPWGpqKjNmzHjmd1FViQV/hJdV9BVircYtyclM55GuPoaGhowaNYoBAwYoGUkLgkk7deqEq6srlpaWtGzZEjs7O2W207Rp0xg+fDg///wzPXv2rNDriYqK4tatW/Tr1w/Ij3EJDw9nxYoVrFq1ijp16jB69OgKbVNVU+rOgCRJKuAHoDdwAwiTJGmvLMvqCc0jATtZltMlSZoALAbcSnvu8qI+PNZQTn1mhH1eXh76+vrKdCx1H3/8MVOnTsXV1ZXg4GA8PT0BMDXURbtOXS7p63ArJYM6tVS849ha+eNdXk/QLVu2pEuXLgQEBJB07U/q+/8fyWmPyc7KooGJGQsHmzP5Z1WhufUPHz6kfv361K9fX5lbX7duXb744osn3hm+9tprhc73tNUYK8PTbpDm5uZMmzaNGTNm0L9/fyWg8Fnfhb6+foW1XxAqQnHxNUbv/0BBV9/AwICTJ08We+y0adPw9PQkPT2d7t2789lnnwH5wcTR0dFKufnz55d5u0sSFRVFeHi40hlQV5U79BWpLEYG7IE/ZVlOAJAkaSswEFA6A7IsH1Urfwp4pwzOWy5eJsJeV1cXExMTtm/fzrBhw5BlmejoaCwtLQstKKSeKbB+/fq0lB/gMzO/h+x+Zzv2Jo3K5XrUOza5qvx58rIs07t3b3755ZcnjpnMs+fWl/TOsKinrcZYFah/P0b6Onht2Id0I4pZs2bxxhtvAK9mngFBKI3SxNeMGzeO2NhYMjMzGTNmDDY2NmXSpk2bNuHt7Y0kSVhYWDB//nzGjsJ7TTIAACAASURBVB1LcnIyjRs3ZsOGDbRo0YLt27czd+5cVCoVenp6BAYGMnv2bDIyMggJCWHWrFmF6vX09KRevXpPxDrVNGURM9AMUJ+8fON/20ryPnCwDM5bLp4WYW9hYcH9+/eLnVrl6+vLunXrsLS0xMzMTHmH7unpybBhw3BycsLAwEApP2DAAHbv3o2VlRXHjx8vl2sp+t4v6UEmSQ8y8Y+8SZcuXQgNDeXLL7+kffv2uLm5cfHixeeqNzU1lf379xf7zvBVUvT7uXr9BvMPJ1DPzIVp06Zx9uzZym6iIFSKZ8XXPM2WLVuIiooiLi7uiRvvy4qJiWHBggUEBQVx7tw5vv/+eyZNmsTo0aOJjo5m1KhRfPLJJ0D+7KrDhw9z7tw59u7dS61atfDy8sLNzY2oqCjl9a5QWFmMDBSXOabYMW5Jkt4B7IAeJewfB4wDaNGiRRk07cUVHR7T1GuK0Qc/IsFTI+xNTEw4dOjQE/UNHDiQgQMHPrG9bdu2hYbMis5xL5inXRrFdWxkWWbJ4XgGzeyJj48Pb775Ji1btuSPP/4gLi6Otm3bkpOTw86dOxk/fnyx9aampnL+/Hlu3LjxxDtDBweHUre7ohT9frKTE7myfQOjNqro0KwBP/74o7JAjyDUJM+Kr6loQUFBDB06VHmgatiwIUFBQWzevBmAd999l88//xzIz43h7u7O8OHDGTx48HPVHxMTw6JFi8olcPtVURadgRtAc7XP/wJuFS0kSdLrwP8BPWRZflxcRbIsrwZWQ/6qhWXQthdWnaafFduxeX+lsn3btm3k5uai9f/snXdUFdfXhp+hXpCmgihEAQsW4NIFUbAQS4oFNRolUfRTo7HHqCRGRaOxRo0m9oixJZZY0eRnQwU7KERURBBibzSRJuV8fyATqr2g3mctl9xhypmzuDP7nLP3+2pq4uvry/Tp05k4cSJGRkb8/vvvfPHFF7i6urJw4UIcHBzIz8/nr7/+YtKkSfz7778oFApat27NrFmz5GscOXJE/rlFixbFyh2LCtxUBEr2j05tZ3RqOyMBJx8Gfm+qzoAKFc9LRUhALVzGi94bhW5+Oq6nr8ltysrKIiMjQ05QLMzlWrx4McePH2fnzp04ODiUmctVEhsbG9UywQs4x0mgniRJVpIkaQGfAtuL7iBJkiOwBOgghLj9Aq750nie6bGKwqpVq1Aqldz+bRh3g34kN/U2t/74lusrhnDrj2+pSkEVQ1ZWFgqFAoVCwYIFC7h8+TKnT58mLy+Pw4cP4+DgwMCBA3F0dKRevXrUrFmTgQMHMn78eNTV1VFTU+Pvv/+Wl0TCwsLQ0tICYN68eXIFBsCQIUNklbrw8HCaN2+Os7Mzbdu25caNAtXFkydPolQqadKkCaNHj5allrOysujTpw92dnY4OjoSHFw0BeXZeZSL5KtAlW+gQkX5FF3G0zRrwLWQTXRv40Gtug3w9/dHCEHjxo1p2bIlX3zxhRwUxMXF8c8//8jJvi4uLqxZs4a1a9fi6+vL3r17mTp1KmvWrJFVN0+ePCk7xb6rPHcwIITIBYYA/wPOAxuEEGclSZosSVKhDdwsQA/YKElShCRJ28s53WvnTa/PLrq2tnbXIczaDSJpzyIq2Xhj1vdnjOxaoX78v0TGvLw8du7cyYwZM7h+/Tq2trZkZ2ejra1NREQEgwYNIigoiN27dxMQEMDBgwfR1tamVq1anDp1iuDgYEaNGoUQAhcXFzkYiIiIIDk5uVT7cnJyGDp0KJs2bSI8PJy+ffsybtw4oEB6efHixRw9erSYouMvv/wCwJkzZ/j999/p3bv3CxEteZGBX2EAZm9vz+eff86OHTtwc3PD0dGR999/Xy4VDQgIYMCAAbRp04ZevXqRl5fH6NGjcXV1RalUsmTJkue+LxUq3gaKLuPlpd1Bq0Y9BJCYnsPly5cxMzPDwsKCxMRELl26RE5ODjk5OYwePZrhw4ezfft23NzcuHLlCgEBAdSpU4ctW7YwdepUvv32Wzw8PPjhhx9e701WJIQQFfKfs7OzUPH0zJ8/X3z77bfy5y2nrgoNXQNh8fVW4TRmrXivtrXQN6osPKbtE5VsvYWGrqH4bd8/okuXLkKSJNGvXz9hbm4u1NTUREZGhoiNjRX16tUTurq6QltbWwQGBoqYmBihp6cntLW1hUKhEIBYunSpCA4OFurq6iI+Pl5UrlxZaGtrC3t7e3Ho0CExePBgERgYKM6cOSP09fWFvb29sLe3F7a2tqJ169YiOTlZ1KpVS253ZGSksLGxEUII0alTJ7Fv3z75d82aNRORkZEvpL+2nLoqPKbtE5Zjg4THtH1iy6mrT32OqKgoYW1tLe7cuSOEECIxMVEkJSWJ/Px8IYQQy5YtE1999ZUQQoiJEycKJycnkZGRIYQQYsmSJeL7778XQgiRlZUlnJ2dxaVLl17EralQ8UZjOTZIWDz8Z9Z/iVA3NBUGbl1E9Z7ThRBCWFhYyN85IYTo16+f2Lx5szh//rxwcXERQggRHx8v6tatK+/z+eefizVr1gghhIiLixP29vZCCCECAwPF4MGDX9WtPRIgTLyGd65Kjvgtoby1tU6O5hjqaHLxhw+5du0anpsg40GenBeRLwTf7zyH3rU7CCEYPHgwOTk5rFmzhj///JOFCxfSt29frl69yt27d5k6dSrDhw8nPT2dS5cuYWlpiZ6eHjk5OXJbLC0t6dSpE0ePHpXX6wrLKoUQ2NjYyDXKM2fORKFQIIQgOTmZVq1asX//fo4fP87Vq1fZvXs3Bw8eJCoqCgcHB9kHISQkhG7dumFsbIyTkxOXLl0iKCjoqfvtRayLlpXcdObMmTLFpqBAt6BQu3337t38888/siJbamoqFy9eLLa/ChXvIkXztzSrmFOj9zwyL4WRfngNkyeXTjvr168fP/zwAw0aNKBPnz7y9pLlwEVLhVVLdf+hCgbeAopqI2hb2HNzy1TGrDkMNMXLQgcPDw/++OMPPD09uXXnLmgouL78S/KyCioW7p7ew+ULsUCBj0D79u2RJIkff/yRyMhIjh07hhAChUJBzZo1yc3NRVNTk9q1a6Ovr096enqpNhkaGnLr1i2ys7PJyspi3759NGvWjPr163Pnzh2OHj1KkyZN8PDwYPLkyQwbNoy8vDxu3rxJTk4Oq1atQqFQMGXKFMaMGcPFixextrbm22+/5d9//2XatGmEhIRgZWVFjx49XmV3A8X1CaSzF3A2Lb7cUJ7YFBS3gxZCsGDBAtq2bfuqmq5CxRtBywYmrDl2GYDctETUdfTRs2mJq21NTp0KRl9fn7S0NDkIL1wSOHXqVLFKLRVPhioYeAsouramZWKBYZPuJKwaje86DT5p68n8+fPp27cvU6dOJSctiWpdA9Cp48LVRX3Rqd8UPTtvKtX34PqSfgwaNAhjY2MOHz7M+fPnUVdXZ8mSJezdu5cTJ04QExPDypUr0dHRwcrKCg0NDc6ePVsqIDA0NESpVKJUKqlXrx6Ojo4F7dPSYtOmTQwbNozU1FRycnK4ffs2aWlpNGrUiPj4eBwdHbl//z66urqcO3eOlJQUrl69SkZGBpUqVWL69OmsWbNGHj336NGDpUuXvrL+LilMlV2tEdu2/MAq3/70amlLUlJSuWJTJWnbti2LFi2iVatWaGpqEhMTg7m5ebGAQYWKd5Hg6Dvyzzl3Erh9IBAkib80tTiwdQ1Hjx7lgw8+oEaNGnJScbdu3YiIiKBy5cqvq9lvLKpg4C2gZImcnp03enbeSMDKhyVy+/fvLzAqcmmGTh0XAPQdP0Tk55Jz51+Sg38FNQ2WBa7Cp/2HfPHFF6xZs4aMjAz09fVZt24denp6REZGEhERgb+/v1yTWyjHm5qaKicQ6uvr07x5cyZNmlSqvQnChLwPA7j3sH5Z/c/xBAYG4u3tjYuLCzExMcyaNQtPT08qVapUSiXx9OnTcn3xs/Lhhx+ybt26Z5ISLku33cC9GwN7tOdHUwMcHR1lsSlzc3Pc3d1lS+eS9OvXj4SEBJycnBBCYGJiwtatW5/5vlSoeFso+lwrLPuFAmEbFxcXXFxcGDp0aLFjQkNDGTlypPzZ0tKSqKgo+XNhRVPJ35UsG34XUQUDbwGP0kYoKUesr6tAR1O94GUmqUF+Hnd3zaNK64GkHAjEwKM7WVn/VX8OHz6cX3/9lSlTppCRkSGXEW7cuJG1a9cihMDY2BgDAwOGDBkij9bbt29P165d2bZtGwsWLJBFlUqOqq+lZHJfx4rvp83gi//rQ0BAABcuXKBq1arMmDGDtm3bEhsbS926dcnIyODq1as0aNCAS5cukZCQgKWlJevXr3+q/hJCEBQUhJrasxXTlKXbrmfnjb6dN5FFhKnKEpsqulwABeuWP/zwgyqrWYWKEjyN5ktKSgqNGzfG3t4eb2/vV9G8tw6VhfFbQHklci0bmJSSI07NyqWLc/GEOfEgE+3q9ajhN5+rJ/cABWYjDg4OmJqa8vfffxMZGYmuri4TJkzAy8sLY2NjIiIi2LNnD4mJiVStWpUrV65w9uxZ4D+FxYiIiGLqimWpIqqbNSTx9i2++eYboqKisLKyYsyYMTRs2JCVK1fSo0cPlEol7u7uREdHo6Ojw8KFC2nXrh3NmjXD1NRUrjEuj5L2zerq6ty9e7dM22IoXwsBXr8+gQoV7wJPU/prZGRETEwMGzdufFXNe+tQzQxUEDw8PDhy5AgJCQkcOXKEnj17PvGx5UmHlidHHBx9B3MjHVIfbjPy/Iwbq0ehYWBC5ffqPvZ6Pj4+7N+/Hzs7O6ytrWnevEx16TIpa1StY+mAxeht8jp5UY+EVq1acfLkyVLHtGzZkujoaLkCwsXF5bHXLrRvXrhwIZaWlkDZtsWFWgjbtm3DxMSE9evXM27cOFasWAEUPKSKzm7AmydMpUJFRaeiSSK/7UjiJVnlPi8uLi4iLCzsdTfjlXPgwAFmz579TGVyJbHy31mmSYQEzO3uUOYL7WULLDWdvr/MqT9zIx0O+z+5x/ncuXP57bffePDgAY6OjixbtgxdXd1y909ISKBly5by2r2lpSVhYWEkJSXRtm1bunXrJtsWR0VF4eHhQe3atYECYaYaNWqwe/du+Xwl3Q5VDykVKlS8CCRJChdCPH5084JRzQy8RNasWcP8+fN58OABbm5ufPvtt7z//vscPXqUKlWq0Lx5c8aPH0+bNm3Q09Pj/v37+Pv7c/78eRwcHOjdu3exZJin5VFrbq8r6n5Ro+qRI0c+tm/Ks28uirW1NeHh4ezatUu2Lfbx8SmmhVAWFUG3XYUKFY8mJSWFdevW8eWXX77uplR4VDkDL4nz58+zfv16Dh8+TEREBOrq6hw8eJCxY8cycOBAfvzxRxo1akSbNm2KHTd9+nQ8PT2JiIh4rkAAHr/m5lA5h9Q1w4if/hGH/Vu9kpfbq5J7fpR9c1GuX7+Orq4un332mWxbXFQLAQoklAtzIVSoUPHmkJKSwsKFC0ttz8vLK2Pv5+dNFjFSzQy8JPbt20d4eDiurq4AZGZmUq1aNQICAti4cSOLFy9+Ijet5+F1jf5btGjB7Nmzy13HfxWj6kfaNxe59pkzZxg9ejRqampoamqyaNGiUloIubm5jBgxAhsbm5faZhUqVLxY/P39iYuLw8HBAU1NTfT09KhRowYRERGcO3eOOXPmyLlA/fr1Y8SIEUCB18js2bORJAmlUsnq1avZsWMHU6ZM4cGDB1StWpW1a9diampKQEAA169fJyEhAWNjY9atW/c6b/mZUQUDLxhZFnhfFDrWLQiYO6vYy6ewPA6QXbVeJk/64r106RJdunRh/vz5rFixgrCwMDQ0NJgzZw4tW7Z8qW18GTzOvrnQfrht27Zlqv85ODhw6NChl95OFSpUvDymT59OVFQUERERHDhwgI8++kiuWAoPDycwMJDjx48jhMDNzY3mzZujpaXF1KlTOXz4MMbGxiQlJQHQrFkzjh07hiRJLF++nJkzZ/Ljjz8CBdVHoaGhssz4m4gqGHiBlJQFvrX5e0avDgE88bLQIS0tjdmzZ+Pr64uFhQX9+/cvlShYKLH5Krlw4QKffvopgYGB7Nu3DygYMUdHR9OmTRtiYmLIy8ujW7duXL16lby8PMaPH4+xsTFff/01ubm5uLq6smjRomI64IsWLSI+Pp6ZM2cCBYIf4eHhLFiw4KXf09PUKKv4j8LcFRUq3kYaN24sa6GEhobi4+MjVzF17tyZkJAQJEkq5TUCcPXq1SfyG3lTUeUMvECKyQIb18LI83P+Xfstvh960rp1axISEjh58iRjx47F19cXLS0t2XinEKVSiYaGBvb29sydO/elt/nOnTt07NiRNWvW4ODgQGhoKJ9//jkADRo0wMLCgpiYGLkELzIykqioKNq1a4efnx/r16/nzJkz5ObmsmjRomLn7tq1K5s3b5Y/r1+/nu7du7/0e4IXa0/8riCEID8//3U3Q4WK52Lr6Ws0nb4fK/+ddFl0hHtZ/63jl/QFKQshBJIkldo+dOhQhgwZwpkzZ1iyZEkxG/W3QT5cFQy8QEpOTVdq6IVZnwVU671AFrE5duwY6uoFL6nNmzfL7lqFozFNTU327dtHZGTkcycQlkXJL4q6ohI1a9bk8OHDQPlfEDs7O/bu3cvYsWMJCQkhISEBKysrrK2tAejdu3epaXUTExNq167NsWPHSExM5MKFCzRt2vSZ214oHNS/f39sbGxo06YNmZmZxMXF0a5dO5ydnfH09CQ6OppOjuaMbV6dtB3TuL5iCHd+G0bvOtmqCoASlBRjyszMZNy4cdjb2+Pu7s6tW7cAuHXrFj4+Ptjb22Nvb8+RI0dec8tVqChNycTh21kSN+4kl0ocBvDy8mLr1q1kZGSQnp7Oli1b8PT0xNvbmw0bNpCYmAggLxM8qd/Im4oqGHiBFJ2Czs+6T9qpAiGbSkkX+Pjjj8s8Zt68eWRkZLyS9pWVYZ+Ymc//TVrIqlWrWLduHV5eXqxduxaAX7aGcCIqhg6rLtFn81UmB+7Azs6Ob775RpYlfhzdu3dnw4YN/Pnnn/j4+JQZcT8NFy9eZPDgwZw9exYjIyP+/PNPBgwYwIIFBQHX7Nmz5TKiv5ZNY3z/rjy4Hc+9qzEM8mnxXNd+W7lw4QK9evXi9OnTALi7uxMZGYmXlxfLli0DYNiwYTRv3pzIyEhOnTqlSqZUUSEpmTisrmOAlnlDen7QjNGjRxfb18nJCT8/Pxo3boybmxv9+vXD0dERGxsbxo0bR/PmzbG3t+err74CkP1GPD095SWEtwmV6NALpGjOQG7qLW5vmkSdgUvwrZXGsW2/lSkkVCh+86R/XI+rmy1UMiyLkoI/hW10HRXIzoFOtG7dmu+++44tW7YQfPgYt9JyMGrZD4WFkty0RCoZGDGjmzP8e5LFixdz7tw58vPziYiI4Ouvv8bR0ZHhw4cXqyZITk7G2dkZCwsLZsyYQePGjZ/oPssiISGB1q1bc/HiRQBmzJhBTk4OU6dOpX79/6b/s7OzOX/+PCYmJly9erVYHoOK4pQUY9LW1iYrKwtJkli/fj179uxh+fLlqr5U8UbwKKG1+CK+IRUZlejQW0DRUr6IbSvJS7lJ1oZRbDPQpVKlSnTt2pWoqCicnZ1Zs2YNCxYs4Pr167Rs2RJjY2PZhvNRFNbNlgwG8vLyUFdXf+T07aMy7I2MjNi1axcff/wxDx48wKDVQKTK9eR9c+4kEL8xEN/f1GlkXplFixaRmprKBx98gKenJ02aNGHgwIGlrlm5cmUaNWrEuXPnnikQKCkclC3+ywNQV1fn1q1bGBkZPVGZZkJCAh9//HExF7N3kUeJMWlqasqzN+rq6m903bSKdw9V4vCzo1omeMF0cjTnsH8rzv61iob16xF/4SyzZs3i9OnTzJs3j3PnznHp0iUOHz7MsGHDMDMzIzg4+IkCASheN+vq6krLli3p2bMndnZ2QEE2OBTkIHh7e+Pk5ISdnR3btm3DzEiH3NRbXFs2kMS/5nN9+ZfcWj8e00oFfwZLly4lJiYGhULB5YgQrv9aEHDcP7OXzLgTmPX9mWq9fsLU1FQ+v5mZGSEhIaxYsUIeNR44cKCYxkBQUBCXLl166r58EuEgAwMDrKysZIMSIQSRkZEAeHt7y0mNeXl5r7xKoyLypGJMJSnZl/fu3XsFrVWh4ulQJQ4/O6pg4AVQ+AIuybVr19i0aRNQUNLy3nvvoaamhoODg1zn/rRMnz6dOnXqEBERwaxZszhx4gRTp07F19eX+vXrk5WVRY8ePfjll19ITk5mzpw5BAcH4+fnR/WYLWhrqJObdBWRn4ekpc2DmxdpkHSEiIgIAgICEEKQmZlJJS31Mq//KiPsRwkHFWXt2rX8+uuvVK9eHYVCQefOnenRowf169dny5Yt6OjoYGBgwPTp019Z2ysqT9qnJfnpp58IDg7Gzs4OZ2dnlSKjigrJq1I4fRtRBQMvmMJs/WYz9pOWlcOJ+IKM1KJrrS9y+rVx48YkJSXxxx9/cPr0aRQKhezy16BBA9q1a4ebmxupqanMDRjN2Hb1kdTU0axshsuwxbh7tuDorg1YWlpiaGjIZ599RkREBGOG9C+V7PeqI+zHCQd9/fXXBAQEYGVlxZQpU6hevTopKSlEREQQFhaGvr4+ycnJ/P3336Snp2NmZvbK2l5ReVyfFtUY6Nq1KytXrgTA1NSUbdu2cebMGSIiImjSpMkra7MKFUU5cOBAuQnZ8N/s7MuSWX/SpO9XmRz+IlAFA09Jp06dcHZ2xsbGhqVLl8rbx40bh5V1I3q09+bytetIWjrk5+WyfOMuev3fF+zfv1+eJbh37x7fffcd8OQiQ0WDjEt305mybCNRUVFUqlSJkJAQfHx8ZNe+Dh06cOrUKfLy8hg3bhzXrl2jevXq5Ofn08amOhrqagTP/wpfg2g6eDfj8uXLpUoKWzU0xdRAURBhq6mjW8TRsGh97cukvFmIsraHhobSsWNHdHR00NfXp3379qSnp5OSkiJbLBfqJ7zLPE2fqngz8fDweKHnS0hIwNbWFoCIiAh27dr1Qs//pqEKBlQAsGLFCsLDwwkLC2P+/PkkJiaSnp6Ou7s7Zn1/RsvchrTI/6GuY4CarhEpkXtIzAJXV1f8/f1LnW/AgAF88MEH5Ur+RkREMH7BKnmdV9LS4UFmOnNWbSVg5d/sj77NT3svcjQqlmHDhsnHZWVlUa1aNc6dO4euri43btwAoFGjRgDEx8fzzTffACBJEpUrV0ahUHDz5k0A/vjjDwwUGhz2b8WWsZ2orXaHDvY1uHLlCidOnHihfVoeT7L+VxgkTd5xlhWh8cXWvitVqvTcpYxvG6o11befl6kB8aqDgZMnT6JUKsnKyiI9PR0bGxuioqK4f/8+Xbt2pUGDBvj6+parj/K8pKen89FHH2Fvb4+trS2TJk2Sk74Ln9mDBg3CxcUFGxsbJk6cCMD8+fNL7Vd0OXnTpk34+fm9lDY/M0KICvnP2dlZVEQmTpwolEqlUCqVwsDAQBw9elRoaWmJ/Px8YTk2SBh3GCP0lG2ExdggUcnWW1T9eJSwHBskhBBCT09PCCFEfHy8qF+/vujVq5ews7MTXbp0Eenp6WLSpEnCxcVF2NjYiP79+4sHDx6IwMBAoW9hKzSr1hSaJpZCt4GnUNRxE0hqAjV1IWnpiCrthgoNw2qiTiOlUFNTEzo6OuLrr78W1tbWQktLS1haWgpJkoS5ubnQ1NQUmpqaQqlUCoVCIYyMjISRkZEQQojvvvtOVK1aVbi7uwt/f3/h4eEhhBAiPz9f9OzZUzRq1Eh069ZNNG/eXAQHBwshhLCwsBB37tx5af295dRV4TFtn7AcGyQ8pu0TW05dLfa7Bt/9JSzGBonqveYILdM6wtp/m1gXekFYW1uLWbNmCTs7OxESEiKEEGLMmDHCxsbmpbX1TeFRfarizadSpUpCCCGCg4NF8+bNRZcuXUT9+vVFz549RX5+vhBCiLFjx4qGDRsKOzs7MWrUKCGEEL179xYbN24sdZ74+HhhY2MjsrOzRc2aNYWxsbGwt7cXf/zxxyu5n3HjxolRo0aJL7/8Uvzwww8iODhYGBgYiCtXroi8vDzh7u4uf8cfxY8//ihsbGyEjY2NmDt3rpgxY4b46aefhBBCjBgxQrRs2VIIIcTevXuFr6+vEEIIhUIh7O3thVKpFG5ubiImJqbUMy8xMVEIIURubq5o3ry5iIyMFEKUfjZWqlRJBAYGisGDB4uNGzeK3r17l9lOIEw85fsSOAC4lLHdAfjwSc6hKi18DEXLsColXSDv5C7Cjx5FV1eXFi1akJWVJZdjmRnpECOpIfL/S9CS1DUxM9Jh1apVZGRkYG9vT+3atblw4QLVq1dHW1ubAwcOMHr0aL7//nvy8/O5fv06QUFBXLhwgfj4eNKuXEXDxAKjJt1Q0zEgNWQNajoGSBqamHb7Hs2q75F1+QyXYo7yvrc30dHRrF69mnv37qFQKACYPXs2x48fZ8OGDdSqVQtnZ2fOnDmDra0tv//+OwDm5uZ8+umn/Pzzz0yfPl2uCJAkSRYiKsmzJkI+KY8yWiqaDJcZdxJJoc+lpV8yaFN1PmrsgqGhIYGBgfTt2xddXd0yDYnKws/Pj48//piuXbvSr18/vvrqK3lGpZCVK1cSFhbGzz///Hw3+Bp4Fa6RKioGp0+f5uzZs5iZmdG0aVMOHz5Mo0aN2LJlC9HR0UiSREpKyhOdS0tLi8mTJ7/yv/sJEybg6uqKQqFg/vz5hISEyAnZgJyQ3axZs3LPUZYp0fLly5kzZw7Dhg0jLCyM7OxscnJyCA0NxdPTEyiYYb1x4wZ+fn5cuXKF9evXlzr3hg0bWLp0Kbm5udy4cYNz586hVCpfTmc8PQ6AC/DY6RzV+QIHzAAAIABJREFUMsEjKCVtmZjMlXSJ3ReSiY6O5tixY8X2H922PloaxbtUS0ON7nVh6tSpKBQKIiMjmThxIrq6ukyZMoWTJ0+yYMECVq1aRXBwMMuXL2f16tUAfPDBB0yePBktQxO0Kpsh8vPQrFoLU98Z6Dt+gI6VMymHVgGgsFAiaWpz48YN7t69S2pqKsnJyXzxxRfcunWLoUOHsn79eiRJIi8vj86dO6OlpcXJkyepW7cuUKAJEBoaiq2tLSEhIXJeQ0WlZDKcoqYd5v2XYNjhGy5cuICzszPOzs5ERkZy9OhRAgICnlpjYPny5aUCARUq3hTKqmIyMDBAoVDQr18/Nm/eLOcaVSSKyqY3nbSdW0mppKWlyflKT5uQXdSUSE9Pj86dO3PixAnCw8NJS0tDW1ubJk2aEBYWxuZde1kcrYmV/06QJEZMX4KdnR3h4eEsXryY69ev4+npybx58wgJCWHYsGHY2tqSl5eHpqamXHZ77949mjZtilKp5NNPPyU9PV1uT1ZWFleuXMHNzQ1HR0fef/99WfobMJMk6evCD5IkRUmSZPnw5/GSJEVLkrRHkqTfi+4HfCJJ0glJkmIkSfKUJEkLmAx0lyQpQpKkRxrDqGYGHkHJMiwdK2fSTv+F74eefNjMGXd392L7O1TOwVHrJie01JEArdx0qt88inSjOnbN2hK7ZhlW/jupIlLJzMpiyJAhAKSlpZGbm8ugQYPw9fXFyMgIIYT8h9+qdVvOKmxIiT5KashaNEwseHDtPEhqqCkK1qHSwnegU6U6Z86cwcHBgcuXL6OtrY2uri56enrcunVLjqTLo3v37q/MSOhJSE9PL+WUOHbsWLp3705wcDB3b9zD4MNRaFYuqBLIiDlMRkwoarlZaFfVo3///ujq6rJs2TIaNGiAn58fBgYGhIWFcfPmTWbOnEnXrl0RQjB06FD279+PlZVVsfXHomqKgYGBTJs2jRo1amBtba1S41NRYSg6g5mZk8fW09cwouyXpoaGBidOnGDfvn388ccf/Pzzz+zfvx8NDQ3ZqEoIwYMHD17bvRQquQKc3TALI5fuOJrB2LFj6dq16xOfp7BPiIrB1Uyz2O8lScLS0pLAwEA8PDxQKpX8snYb5y9cpEaLakiApK7Fyhg1ZnRriZvbbn7//Xesra1l07UaNWqQk5PDiBEjMDc3x8LCgrCwMAYMGEBaWhpHjhyhQYMGpKSksGHDBq5fv44Qgi1btlCtWjX27t1bpiVyWUiS5AJ0ARwpeHefAsKL7KIhhGgsSdKHwEQhxPuSJE2gYPlgyOP6SzUzQPlubSVHngXT8pOo1nsBGzdu5MCBA7Ro0UIux0pISIB7t7gd/j/ip3/EinWbUHz8HRO3RbH3/G1qjtwkC72I/Hy6fDmOiIgIWrVqxZQpU5AkCV1dXTQ0NOTKg/z8fEx0YP5Xn2HT6Uty7ydS2dKGyk0+oVJDT0Tuwy9sTjY1TQwL2vkwIbAQNTW1YpFzaGgo5ubmFd6h7u+//+bUqVP8+uuvslMiFAgNnThxgr4DBpG6f7m8f6VGLagzYCHWdWqzc+fOUl4FADdu3CA0NJSgoCA5oXPLli1cuHCBM2fOsGzZsjITsG7cuMHEiRM5fPgwe/bs4dy5cy/57lWoeDJKzmAKAd9sPkPoxTtl7n///n1SU1P58MMPmTdvnqzeaWlpSXh4wbtl27Zt5OTklDr2VVisFx2E3Y/aB2rqaNX3It78fU6ePPlEz62SfZJlbM32bdtYfyS2mCmRl5cXs2fPxsvLCycnJ9YtmUtuZho3Vgwm/fwhRO4D4hYPxPej5qxevRp9fX3u3buHm5sbSUlJjBs3DkmS6NChA3379qVq1ars2LGDdu3aoaamhr29PQ0bNkRDQwMtLS3mzZvH1q1bqVGjBhkZGbRt2xY7OztmzZr1JNodzYBtQohMIUQasKPE7wstYsMBy6focuAdDgZKurWtXr2aJk2a4OTkxCeffML9+/cxM9Ih5fDv3PhtJNd//ZLEvxcghMDMSIfY2Fjef/997O3tcXJyIi4uDn9/f0JCQnBwcKDvqACGzVnL6eX+KCzsST9/kFsbJ3J9xRBubZqMpKlg5pSJmJqasmfPHtauXUt2djbz5s1j5cqVuLq6AgUZ8X///Tfje7Uj7fevaFS/HgsGfsikob3JuhBC3v0k9JMv8kkPX/69EIWnp+cT+WpXrlwZXV1dbG1tSxl4VBTs7OxITk6W1wkNDQuCnR49egAw2/9LpDsxmD8sizPU0WRCu9pcPBPOJ598goODA1988YVcSQEFpaFqamo0atRInpY7dOgQPXr0QF1dHTMzM1q1alWqLcePH6dFixaYmJigpaVVoWZQVLzblCUklZmTxx8nr5S5f1paGh9//DFKpZLmzZvLVun9+/fn4MGDNG7cmOPHj5dpy9uyZUvOnTuHg4NDmevnL4KigzA9W2+q+YwD4Ma9Bxw/fpxWrVoV83n5+eefS2Xml+wT7ep10bXxpk/n1sVMiTw9Pblx4wZNmjQpMOpS08CoaQ/M/m8hOrWdQZIw6TAGk14/AZCBNgu2H6NNmzbo6OgwePBgateujbGxMTt37qRZs2akpaWxdu1aEhMTMTMzw9HREWdnZ9TV1Zk5cyY+Pj78/PPPpKamlmeJLCj+blY8/P9xpVHZD//P4xlm/d/pZYILFy4QGBjI5MmT6dy5M3v37qVSpUrMmDGDOXPmMLr9/zHmbkceNC14+dwN+pG8hDBGf9ofX9/O+Pv74+PjQ1ZWFvn5+UyfPp3Zs2cTFBRE0+n7eXDjOABaJhZoGJry4GYs6pUqo6FXBRDkVzKG7ERu375N69at2b17NzVr1qRfv36MHTsWKLDPtLCwICcnh2+++YZatWrRu3dvTExMGDtiCKtXr+bMkhEcOHCA1H/PERQUREBAgFzGEhAQIM8yAOjq6mJpaUlCQgLvvffeS9Xp79SpE1euXCErK4vhw4czYMAA9PT0GD58OEFBQejo6LBt2zZ0dXVRKpXExMSwM+o207adInxuP1zHrMaqgR1JSUl8+OGHaGtro6GhgSRJZGVl8cUXX5B5P42M9aPoqFRiZ1eXwElDqFSpEhERETg6OuLj48OECRMYP348MTExxcRKii4HPEkJoqpMUUVFpOQMZq2vCr7v6VXqE7T0K3l70aS/ssqDTU1Ni+VBTZs2DSiYMSh8TlSpUkUWNXtZvAh/gZJ9AmDQ2AfDxj5EFTEs8vb2lmdA7Ozs0KpkQF5GCllXolDUtEX7vSL5Qmrq5GsoGLv+JDZGZqSnH6FFixb8+uuvxRKp69SpQ+XKlbl8+TKff/45hoaG7Nu3r1R7HmGJnA04AUiS5ARYPdweCiyRJGkaBe/uj4Blj+mKNED/MfsA73gwYGFhgbu7O0FBQZw7d46mTZsC8ODBA5o0acIER3OO7ktm4U8TyM7KRHpwn5at3PCua8CQa9fw8fEBkDP2i1LyjzEvM43qn/+IplF1AK4u9MO2+9d8wCk0NTUZN64g+rW0tMTX11c+rqwvX0xMjPzz999/DxSsbbdo0QIoCACKUvSFX7ikUfQL/rJYsWIFVapUITMzE1dXV7p06SJrMkydOpUxY8awbNkyvvvuO1q0aMGEBavYmmzO7ZO70a3vwZXrN0lKysLazpzVq1czY8YMIiIiWL9+PZqamsTHx/PBBx8wa9Ys3NzcaNCgAa1atSI2NpbffvsNDQ0NDh8+TGRkJKGhoZiampbZTi8vL5YsWUKvXr24ffs2wcHB9OzZs9g+bm5uDB8+nMTERAwMDNi4cSP29vYvtf9UqHgS3jZzntFt6xfLGYCn18J4mj4pmltQb8AC7pw7RsrBVSisHIvtJ6lromfrTfyvw7mUeY8Pvb3k5diSCYx5eXl89tlnxMTEoK6uzsiRI5kyZUqxfQotkc3NzXF3d5edQ4FkoIokSRHASSAGQAhxUpKk7UAk8C8QBqQ+piuCAf+H55omhCh3OuedCgbKc2sTQtC6dWu5xK6QrKwsVs4az7mwMGrWrCm/ZIuOKMvDzEiHuMtFtxQ/RgKGe1sTs+/US5Mqft3Mnz+fLVu2AHDlyhUuXryIlpaWPDp3dnZmz549APTr14/2/cdg0OFb7p/ZQ9V2Q8m5k0DWzYv8768krkefYsqUKXz88cdkZ2czc+ZMTExMWLFiBXXr1sXIyIg7d+7QpUsXQkNDmT9/PlevXuXs2bNs3LiRhIQEWYmwJD4+Puzfvx87Ozusra3L3K9GjRoEBATQpEkTatSogZOTE3l5eWWcTYWKV8uLeHlWJIq6v15PycTMSIfRbes/thy2qH37k/ZJMdv5tETu6eijb9cKHV09bp36X6lrGDT2waCxDymha/H0dJIHVYUzsR988AEhISGkpaWxZ88e3NzcWLFiBS4uLkyZMgU/Pz95SaNjx4507NhRPvfixYtZtWoVgBBCtCnnNmcLIQIkSdIFDgE/PjygReEOQoi7PMwZEEIkAa6P7LiHvDPBQMkM1Vv3srjz0K2tqbs7gwcPJjY2lrp165KRkcHVq1epVq0aAMbGxty/f59NmzbRtWtXDAwMeO+999i6dSudOnUiOzubvLy8Ysk1o9vWZ9jZMPn6ipq2ZJwNxrBpD/SSLlDTzJSeng0IKD179EZTGHDF/XOcjCN/smzdFrp71C2lyQDFA5+mTZty/+51tC6fAZGPloklmFiiVb0eVVr+Hyd/G8Hdu3cRQjB48GBOnz7NsGHD5LLIWrVq4efnR4MGDTh//jzdunWjdevWbN68GRMTE5ydnWWd/UIKZ0kkSSq3bvrAgQPyz3369KFPnz4vtsNUqHhOnvXlWZF5Fi2Moom/l0P+JG3NArINLdBrN7LcPimaW5BzJ4HbBwJBktDS1OLQ1jV4d+tH0r4lmHYNKHacvqJ4ZUJRmjVrxmeffUZcXBw9e/Ys5uD6KAot4Hv37v2o3ZZKktSIgjyC34QQp57o5E/AO5NA+Ci3NhMTE1auXEmPHj1QKpW4u7sTHR2NkZER/fv3x87Ojk6dOslJfQCrV69m/vz5KJVKPDw8uHnzJkqlEg0NDezt7Yk/sIEBXlYoNNSQgAYf9qWe+h0Mdn2D3j8b2Lph3SvugZdP0Qze/OwMcjV0CPgrlp83HyylyVAWZq5tubtjFnp2rYttN9EvXcLn5eUlCyHFxMRw+fJl6tevj5aWFjVr1mTDhg24u7vj6enJ7NmzZRGRZ7qvrVtV1QMqKjSF5jx3fu7OYf9WGKVefKSZz9tI4ej8wIED+Pv7Y9egLlWzruJxZR2hY1vSydGcyZMn4+rqiq2tLQMGDOBacgYiP4+c5OvcO1GQjC9Jahh99DUuLi50av8R0oMsbq7zR9+poD9v//4Nw/t05+uvv+bu3btYWlpy//59Vq5cyS+//MKJEyfIysoiPDycQ4cOyTbyRYXbVq1ahVKpxN7eXvZMCQgIYPbs2Y+8RyFETyGEgxCigRBi2ovsv3dmZuBxbm2tWrUqMzFmypQppdZ6AOrVq8f+/ftLbS+ZKPJd/0+KfOpUav9Hre+/aRQNuAo1GeKWDCLAtFYpTYaymDjiC/5vdyCVGnrJ29Qkic+bWMif33vvPYyNjfnyyy8ZOHAgdnZ2aGhosHLlSnm5xdPTk3379qGrq4unpydXr1597mDg448/VokPqVDxBjBnzhwyMzOJj4+nX79+/PDDD9StWxcTExNmzZrFhAkTCAgIYO3atdxJ3w9G75GTfA019YLXoYahKSk7Z/HTT+lcPBmMvnoOVv0WEP1XIGrnd1PbpBIt6lcjICAANbXi4+nY2Fi6dOnC8uXLyc3NZcuWLRgYGHD37l3c3d3p0KED586dY+rUqRw+fBhjY2OSkpJeRzeV4p0JBt62JJuKSNGAq1CTAQryIw48zOAtaZFbVEBEPzUOrzYfk1PdRJ7unLf1L3lqz9jYGIC7d+9ibGxcatq/kO+//15OrDQzMyuW4xEREcH169cJDw9n7dq11KxZE2NjY5ydnTE0NGTp0qU8ePCAunXrsnr1aiIiIti+fTsHDx5kypQp/PnnnwAMHjyYO3fuFBM1UqGiInHv3j18fHy4cOECXl5eLFy4sNTL623kq6++Ys+ePYSGhjJp0iTq1KnD8OHDMTMzo1evXlSrVo34+HhSUlLo0m8Y4XoexP70OZUaelG13RDUkq/w769DOHHiBH369GHq1KnsGu7Jlc6WjBgxAkmvYNCxYcMG1q1bx4oVK+Rrd+rUieXLC7RPhBB8++23HDp0CDU1Na5du8atW7fYv38/Xbt2lZ9nVapUefWdVAbvTDDwtiXZVESeJ+AaOnQof/31F7t27cLa2vplNI/c3FzZdS0mJobTp0+Tm5uLk5MTzs7OdO7cmf79+wPw3Xff8euvvzJ06FA6dOggexVAQTnS4sWLqVevHsePH+fLL78sc5ZIhYrXyYkTJzh37hwWFha0a9eOzZs3P7F635tCecqLhXlJhfLqubm5eHh4cPnyZYKCgmTRuPrV9Gjv3YjP5uZSqaEX5kY6jO7ensknlyKEKFZO7OjoyO3btzE2NiY6OprKlSvLL/RCimozrF27ljt37hAeHo6mpiaWlpZkZWWVOm9F4e0PEx/SydGcaZ3tMDfSQQLMjXSY1tnujU6yqWg8jz3uggULiI2NLRYIlLQPLRQ5WbBgAerq6tjZ2REdHQ0U6DF06tQJc3Nz6tSpwz///MPKlSsZNWoUAwYMwKFJc7R19fm/IV/z57Yd/HvlGtu3b0dfX5/27dsDBUs0np6e8vpeWYpg9+/f58iRI+WKGqlQUVFo3LgxtWvXRl1dnR49ehAaGvq6m/RCKUt5ccT6CPr9dpK8/ILZwKKzgoWiPsbGxjx48EB+dvT0bIChni6DG+Vy2L8VHzQyJj8/H3d3d1asWCGfIykpia5du5Kbm8uaNWv49NNPi2m4lCQ1NZVq1aqhqalJcHAw//77L1AwmNiwYQOJiYnyeSsC78zMAKjc2l42Lzqr+e+//8bMzIydO3cCBV+usWPHYmxsjI6ODoMGDWL27NksX76ciRMn4ujoyNatW9m/fz+9evXCyMgIa2tr9oUcQ6Pj90jnBmDQ2IeM8yGo13ZA27q4y5mfnx9bt27F3t6elStXFqskKCQ/Px8jIyM5j+BNzvFQ8XbwuNFxIRVxNPo8lJUUDnA/O5ecvHx2/XMDLy8vjh8/jre3NxEREZiYmNC0aVPy8/OpWbOmfMyAAQNYvHgxGzduJDc3l4sXL+Lh4UFGRgYTJkygRYsWdOjQAV9fX4KCgjh16hR3796VJdLLwtfXl/bt2+Pi4oKDg4O8lGhjY8O4ceNo3rw56urqODo6lrvk+Sp5p4IBFS+fFxVwzZw5k3v37rF3715cXFzIz8/n1KlTZGZmEhwcDBRMg/75559ERUVx//59tm/fLqsvXrlyhdjYWKKioriXnU/1hw+NrIQIHtz9l6RbsQQEtuD9ej3YuXMn/fv3Jy0tTTYeWbt2rawOVrRk1MDAACsrKzlAEULwzz//qASIVLwWSpZMF/oS+NZK48SJE8THx2NhYcH69esZMGDAa27tk7F9+3bOnTsne4eUR3nKi4paStR0jfg5OBatU6dQKBTMmTMHXV1ddu/ejVKplJ8TX39dYPo3YcIE4uLiiImJwdXVFR0dHQwNDfH392fx4sUcOHBAXhIoXHIofA4VJpgX1RCAghmIo0ePltn23r17lyohLEwmf13y8KpgQEWFonCUc+msOjkRIcwN3MGUL7pw/fp1Jk6cSHZ2Nk2bNmXLli0olUoSEhJo3LixbPtciK6uLo0aNaJhw4ZsupiHmmZB0o+kpYOeTQtyUm7xz9IRdI7eiIuLC4aGhnz//fe4ublhYWGBnZ2dHAB8+umn9O/fn/nz57Np0ybWrl2Ln58fsbGxVK5cGYVCQbNmzVi1ahWzZ89mx44dZGZm4uHhwZIlS966EZmKisOjfAmaNGmCv78/Z86cwcvLS1ZMreh06NCBDh06lNpe6LhYSHk5SgDvDVrBnRyw0NCQXUeLUrKKS6FQsGbNGhQKBXFxcXh7e2NhUVDFVFRqGODMmTPPcFcVH1UwoKLCUHSUo1W9Lncun2fy9ih0jarRvF49goODyc7Oxt3dHS0tLTw9Pdm+fTvOzs7s3LlTruONi4vD2NgYdfWC/AUDnf8EQrRr2vLg2jkMGncm+2Q+W7duxcvLi1GjRuHk5MSgQYNKtatp06aldAZ+++03rKys2LdvH02bNqVv374sXLiQIUOGMGHCBFJSUmjTpg1BQUFyTsLLoEePHpw9e5Y+ffowcuTIl3YdFRWTR/kS7N//VVmHvFYSEhJo164dzZo149ixY9jb29OnTx8mTpzI7du3Wbt2LefOnSMsLEw2IKpSpQqnT5/GycmJ7t27M2LECDIzM8nMV0et6UDyDWog8vNIObCSzPhTIEno2beloXe3J25XRkYGLVu2JCcnByEEixYtQktL6yX2RMVDFQw8IQcOHEBLSwsPDw+goPbc2tpaVXv+AgnYflYe5UjqGqhp63Fp6WDUJMH9apVp164dR44cwdraupSSoVKpJCwsjGPHjqFQKNixYwfDhg0DoEV9E44/TGxU1LIjPfJ/3Nk8GQ3ycXJyonfv3jg5OT22fSXlrI2rm8l+Fp999hnz58/HysqKmTNnkpqaSlxcHGfPni0WDOTl5clByvNy8+ZNjhw5IicmPQklR1cq3mzexJLp2NhYNm7cyNKlS3F1dWXdunWEhoayfft2fvjhBzp1Kq7HEhMTw969e1FXV+fevXscOnQIDQ0N9u7dy/hpc8j0GsGVI7vITb1FjT7zkdTU0crNYHTb+sz7+8napK+vT1hY2ON3fEqKLnn4+fkVq0oqxNLSkrCwsFKVCeUhSZIL0EsIMUySJD/ARQgx5Hnb+s5UEzwvBw4cKCZ3qVKle7FsPX2NlMzi/um61u5IaupU/WgUR44cYceOHbRv3x4TExMAXFxc5CQ/bW1ttm3bxqBBgxg6dChKpRJ9fX169OjByrnfM62zHRpqEhoKPVyGL2bmij/xaNKE6OhovvnmmydqX9HM5Vv3skjJyGXr6WvyPpIk8eWXX7Jp0yYcHBwQQjBv3jxcXV1p2bIlPXv2xM7ODiioR3Z2dsbGxoalS5fK59DT02PcuHHY29vj7u4u2yxv3LgRW1tb7O3t8fIqEGVq06YNt2/fxsHBgZCQECIiInB3d0epVOLj40NycjJQYGL17bff0rx5c3766Sf8/PwYNGgQLVu2pHbt2hw8eJC+ffvSsGHDUlawKio2z1PB87qwsrLCzs4ONTU1bGxs8Pb2RpIk7OzsSk3JA3zyySdyAJ2amsonn3yCra0tI0eOJPnaJSImtsE6Nx7LZh1RU1PH3EiHmb4eT5W7VKheWB4pKSksXLjwqe4TCpY8CnMfYmNjX0jlgBAiTAgx7LlPVIJ3PhgoKQtZaHbj6uqKq6srhw8fJiEhgcWLFzN37lwcHBw4ePAg27dvZ/To0Tg4OBAXF/e6b+ONZ9b/LpTapv2eDXnpSVg2csDU1BSFQvFUSoJ+fn4MHDgQBwcH2jaoQnVDBacmtOGwfyta1K/21O0ruTabe+82E5YWSJj+/vvvNGtWUJ1gbGzM+PHj0dDQYODAgcyaNYsTJ04wdepUOYBcsWIF4eHhhIWFMX/+fLnMqNDVMTIyEi8vL5YtK3AonTx5Mv/73/+IjIxk+/btQMGoo06dOkRERODp6UmvXr2YMWMG//zzD3Z2dkyaNElua0pKCgcPHmTUqFEAJCcns3//fubOnUv79u0ZOXIkZ8+e5cyZM0RERDxV36h4fbwJJdNbT1+j6fT9WPnvpMuiI2SL/4IXNTU1WTlUTU2tTJO2orX748ePp2XLlkRFRbFjxw65XLCGoYKfejgRP/0jDvu3euH3X1YwkJCQQIMGDejXrx+2trb4+vqyd+9emjZtSr169Thx4gQrV65kyJCCQXtsbKwcoI8fPx4/Pz/y8/OBgnLpQtliCnwHkCSpsSRJRyRJOv3w//oPt7eQJCnohd4g7/gywdmzZ0vJQg4ZMoSRI0fSrFkzLl++TNu2bTl//jwDBw4sln1aUohGxfNRlv+4jqUDFqO34d/eAShu3VyekmHRxKAuXbrQpUsX+XPRUUfRWYVnbZ9m1ZrEH9uFUrmMevXqMWjQIJKTk7Gzs6N69ero6Pw3Vdu4cWOsrKzkz2U5OlatWrVcV8emTZvi5+dHt27d6Ny5c6m2pKamkpKSIjsu9u7dm08++U8Ku3v37sX2b9++vTwaMzU1lWcsbGxsSEhIwMHB4Yn7RsXrpSKXTD/KIO5Z2pyamipX+RQtx2vTpg2LFy+mRYsWaGhokJSU9EzKfvfv36djx44kJyeTk5PDlClT6NixI/7+/sTFxeHg4EDr1q2ZNWsWS5Ys4cKFC+Tn5/Ppp5+yc+dOli5dSmJiIlZWVrz//vvUqlWLZs2asWnTJhITE/npp5/48ccfad++PYGBgfJSp7GxMadOnWLhwoUMHjy40Gs9GvASQuRKkvQ+8APQpZymPzfvdDBQlizk3r17i03/37t3T84qV/HyKG/ts7KuZoV40JVsn4ahKWb9FmFupMNh/1bydpcugwjWa0XCvwlkx36PQ8f+kHqx2OjmwIED7N27l6NHj6Krqys7OgLlujouXryY48ePs3PnThwcHJ569F70+kCx0VhRC+3yRmcqVDwLjzKIe5bv9ZgxY+jduzdz5syhVav/vnf9+vUjJiYGpVKJpqYm/fv3l0fkT4NCoSjTT2D69OlERUXJ37vdu3eTkJBA3bp1iY6OpkOHDhgbG+Ph4cHmzZuZPXs2t2/fRktLi7i4OBYvXsyQIUPQ09OjRYsWxZYGATnAd3Z2Bij8QhoCv0mSVA8QQPlWiS+AFxIMSJIQi/++AAAgAElEQVTUDvgJUAeWCyGml/i9NrAKcAYSge5CiIQXce1noTARLHpvFLr56bgWiVLz8/M5evRosVHdu46enl6xkfjLoDy56IntbV7qdZ+UJ5GzLjoKkrR0eJCZLtd8FyU1NZXKlSujq6tLdHT0Ezk6xsXF4ebmhpubGzt27ODKlSsYGRnJvzc0NKRy5cqEhITg6enJ6tWr5VkCFSpeF48ziCs6ure0tJRFvApzV0qK8TRp0qTYDGGhB4mGhgZz5sxhzpw5xfZ/mtk/KN9PoJDCd0fU5sVkRYcgstNwcnLi/v37mJqaoqWlhZWVlSyBXK9ePa5cuSIf36hRI8LDw0vNXBQG5A9zIwprkb8HgoUQPpIkWQJPdzNPyXPnDEiSpA78AnwANAJ6PPRbLsr/AclCiLrAXGDG8173WSmaCKZtYc/NiGDGrDnM1tPXSEpKok2bNsW87QsjwaLCM2V9VvF8VPS1zydpX9FRkLqOAdrmjYhb/AXTJ40vdq527dqRm5uLUqlk/PjxT+ToOHr0aOzs7LC1tcXLy6tMkaPffvuN0aNHo1QqiYiIYMKECc930ypUPCflVTVUhGqHorkMhcqNRf0EIiIiMDU1lWft7mXlFkkiFug4foBkWJ2AwJ3ExsZSr149gFIzbYV5AYCs/fDRRx89yfvDECjMUPZ7YTdeDi9iZqAxECuEuAQgSdIfQEegaKp9RyDg4c+bgJ8lSZJEUeHoV0TRB7aWiQWGTbqTsGo0vus0+KStJ/Pnz2fw4MEolUpyc3Px8vJi8eLFtG/fnq5du7Jt2zYWLFhQSoimTp06r/pWXguzZs1iw4YNZGdn4+Pjw6RJk0hPT6dbt25cvXqVvLw8xo8fT/fu3fH392f79u1oaGjQpk2bx3p1V+S1T3h8+0qOgkw6FCiJSUDQQ9dGKHhY/PXXX2Weo7xciM2bN5fat+hICsDBwaHMWYaSo6PyRmMlf6dCxfNSUQ3iylNu9Mj6t0w/AX19fW4lJlNDtmh3Ijk4EJGfz6z/XcC12n/eB+WhqalJZmYmn3zyCWlpaXTo0IFdu3Y96pCZFCwTfAW8dCe0FxEMmANXiny+CriVt8/DZIhUoCpw9wVc/6ko+cDWs/NGz84bCVj58IFdaIhTFGtra/75559i29610sLdu3dz8eJFTpw4gRCCDh06cOjQIe7cuVPKQyApKYktW7YQHR2NJEmkpKS85ta/fN7Emm8VKl4mL9qv5EVRnnLjGYUS9dCZpfwEqlatimaNhlz/9Ut0artQuWVfchKvcD9yNyd/7EvXbTVYs2YN6urqLFy4UA6yZ8+eTcOGDQGYN28e3/4/e2ceV1P+xvH3bV9VZMuSkEzaleyyhJHJThhkxr6bsc7PjH3GyFjH2GkMYye7Ico2GiqVNMIku6RoLy3f3x93OtNKyIg579erV91zzj3ne87t3O9znuXzfPUVPj4+XLhwgc8++wwonNgMRAIIIS4AeVu4fv33cn/+DhkIIbwB79K4JqVhDBSltVrwib8k26BQKIYBwwBq1qz55iMrAvkL+/U5fvw4x48fx97eHlA+xd64cYMWLVowadIkpk6dSufOnWnRogVZWVloaWkxZMgQ3NzcpAz5D5my+hQkI/MuKYsev+KUG2MzNbhVTD8B24Hf5Js7yjl2oZxjl0JJxHk9bbnVZ1C4uqmsURo6A/eAGnleVwceFLeNQqFQQxkLKaS+IIRYK4RwFEI45grLlDbvo0jHu6CoeJoQgunTpxMSEkJISAg3b97k888/p169egQFBWFtbc306dOZM2cOampqXLx4kR49euDj4/PC7l4fCq+b9zBr1qwiQyjR0dFYWVkBEBgYKCkqysjIvB5DhgwhIiICE0NtEi7szLfu0S+TXvhQ+KHPHaXhGbgEmCsUCjOUyQ4eQL8C2xwABgEXgJ7AqXeRLwBl121VliguntanTkM2blxG//790dPT4/79+6irq5OVlUX58uX59NNP0dPTw9vbm+TkZFJTU+nUqRONGzembt267/isiqdp06b51CXfhLf1FOTo6Fio2YqMjMyrsX79egAmZxjQ/ZudGDT5p3+B2WdLXjixf+hzxxsbA3/nAIwBfkNZWrhRCHFVoVDMAQKFEAeADcAvCoXiJkqPgMebHvdNKItuq7JEcfG0E4lV6NevH02aNAGUJYdbtmzh5s2bTJ48GRUVFdTV1Vm1ahVJSUl06dKF9PR0hBAsWbLkXZxKiSgtQyCX3GYszs7OXL58mXr16rF582YsLS0lDfLAwEAmTZokJfeFhobSpk0b7t69y5QpUxg6dGi+ffr7+7No0SIOHTpEcnIyY8eOJTAwEIVCwcyZM8u0+1FG5t+muHuwU6dOLFq0iIDdu1FkPyd283gURtWxHfANwXM+oevclBfu90OeO0pFZ0AIcQQ4UmDZN3n+Tgd6FXyfTNmkuHjag2dpjJ82nvHjx+dbX6dOHTp06FBoPxcvXizVp+63gb+/Px9//DGpqalMmTKFn3/+GVVVVZYuXcrVq1dxcnJi6dKlhRTJoqOj+fjjj2nevDm///471apVY//+/Whra+Ph4UFkZCQKhYLs7GzS0tJeqmseFhZGQEAAKSkp2Nvb4+bmVuy2c+fOxcDAQGqlmitxKiMj8w+RkZFs2LAhX1fRXBYsWMCPP/5I8oOb0jK9ef/tVuP/+d4EHwp548tvSmnWBr9NQ6CgUl52dnYxWxaPv78/OTk57N27l5CQEEaMGMGwYcOYPHkyI0eO5OOPP2bfvn0EBwfj5+fHl19+SW6E68aNG4wePZqrV69iaGjInj17pP3q6+vz559/snTpUh4+fMi5c+deOI4uXbqgra2NsbExrVu35uLFi8Vu6+vry+jRo6XXRkZGr3zeMjIfOjVq1MjXVfRl9+B/HdkYkClEaSbK5HYD8/f3x8XFhZ49e1K/fn369+8vTaqXLl2iadOm2Nra0qhRI5KSkkhPT2fw4MFYW1tjb2+Pn58foKyD79WrF5988gnt27fH39+/UEfALVu20KhRI+zs7Bg+fLhkJBw7dgwHBwdsbW1p27at1IAqMzOTESNG0LBhQ1RUVNDX16dVq1Z8+umn7N69m6+++gobGxvatWuXT5HMzMxM0vDXqlqXrzYrEy6v3k9EVUMLUMqLPnr0CIVCgZqamiRAUrAmOVeCuLjXeRFCvHC9jMx/kYINkdIzc/Ktl++ZFyMbAx8QWVlZDBo0CBsbG3r27ElqaipBQUG0atWKhg0b0qFDBx4+fAgoJ2AbGxuaNGnC5MmT83kV3pYa4OXLl1m6dCkRERFERUVx/vx5nj9/Tp8+fVi2bBmhoaH4+vqira3NypUrAbhy5Qrbtm1j0KBB0gR64cIFfv75Z06dUupw5O0I+Oeff7Jjxw7Onz9PSEgIqqqqkqrY0KFD2bNnD7O9j5DUbCytV19F3aoDqqpq9O/fn3r16hUa89mzZ4tVJMtVGvO5fJ9jVx+TmJqOAJ5nZ/MsLpYF3gdQVVUlKSmJ5s2bU6tWLYKCggDyeREA9u/fT3p6OnFxcfj7++Pk5FTsdSyokimHCWT+KxTnAS2qxXjso/ss8FZ2+MzbVTQXdXV1MjMzC+3rv4psDHxAREZGMmzYMMLCwihXrhwrV65k7Nix7N69m6CgID755BMsLZVK0YMHD2b16tWsWLFCmlTzttsM2b+ObmrBpdoStFGjRlSvXh0VFRXs7OyIjo4mMjKSqlWrSpNfuXLlUFNT49y5cwwYMACA+vXrY2pqKmmSu7q65tP1ztsR8OTJkwQFBeHk5ISdnR0nT54kKiqKgIAAWrZsSegzDabvvcLj5+oIICk9k6wcgWb1BuzYsYOcnBySk5M5c+YMxsbGpKamFqlIlhev3yLJzM5fHKNqUJmlq9bRqlUrcnJyGDlyJDNnzmT8+PG0aNFC6s+e9xzc3Nxo3LgxX3/9NSYmJsVexxkzZvD06VOsrKywtbWVvCYyMv9Vikp6Vq9Qg6Wr1mFjY0N8fHyhpNxhw4ZhY2ND//79/82hlln+010LPzQKxsi+/fZbwsPDcXV1BZSu6czMTJ49e0ZSUhJNmzYFYNOmTfTrV7Aa9PXJbebx4FmapFFgSH7N7tyOfMW5vF9UeVqwA1/e10IIBg0axHfffZdvmwMHDqBQKIr80kABZzNr08zGhtWrV0sJhEePHqVFixasW7eukCJZXopqb6xQKNBuPYLTk5xxdHRER0eHFi1a5Guykkvetst5ySsV7OLigouLC6AMvfz8889FvkdGJpfo6Gg6d+6cTwTnQyA7O5uhQ4fmS9yN9N9HUuhviOxM1I1MMGjxKSgUJKem0c+1HZcvX2b27NksXLiQcePGkZaWhra2Nj4+PlhYWHD16lUsLS2xs7MjJyeHPXv2YGJiUqTM+oeKbAy8x+SddMuLhEIxMn19fRo0aMCFvxW1cr8chBBkZWVhb29Pv379OHjwYKmOqSiNgoKd+3KpX78+Dx484NKlSzg5OZGUlIS2tjYtW7Zk69attGnThuvXr3Pnzh0sLCwIDg5+4fHbtm1Lly5dmDhxIpUqVSI+Pp6kpCSaNGnC6NGjEXqtUTOsQnZaEqra+qBQQaGqwcOEdLy8vNDV1UVPT48+ffpw9OhRypUrJ12/guR+yZoYaiOcu0vLK3aZyuPdszExVCYE5pUblZGReTNu3LjBtm3bWLduHb1792bPnj3UdmrDYzulsNnTM7+Qek2ZLKijocr169fx9fVFVVWVxMREzpw5g5qaGr6+vnz11Vfs2bOH1atXM378ePr378/z58/Jzs7myJEjhWTWP2TkMMFrsnz5cj766COqVav20r7Z/v7+pZ5VX5IYWePGjYmNjZUms8zMTNLT03n8+DHx8fFMnDgRJycnHjwoKBj5+hSnUbD90t0it9fQ0GDHjh2MHTsWW1tbXF1dSU9PZ9SoUWRnZ2NtbU2fPn3w9vbO51koDktLS+bNm0f79u2xsbHB1dWVhw8fUrFiRdauXcuzAwt4sHEMT/Z/T1ZSHMlhJ1DR0OLx5vGcPXv2tc65YMKlmkFl6oxY88Eok8m8vxSVR3Ty5Ens7e2xtrbms88+IyMjA4A5c+bg5OSElZUVw4YNe6F37l2SN3G3YcOGREdH426azeNfp/Jgw2hSIvzJTomnzog1WFUzoFevXlJYLiEhgV69emFlZcXEiRO5evUqoOwm+O233/L9999z+/ZttLW1sba2xtfXl6lTp3L27FkMDAze2Tn/GyjK6gfu6OgoAgMD3/UwiqV+/focPXqU06dPExgYmC+hqyCzZs1CT08vn071m9Jswal8OtlZCTE83jWL8nVsqZR2G3Nzc3755ReuX7/OuHHjSEhIIC0tjUePHmFiYsLMmTP57rvvyM7OJiMjg8qVKzN06FDpXF53zGbTDhduOoGyOcWtBcXXzr9NhgwZwhdffIGlpWUhzwUoKyWqhm5k1MDeUpfAVyWvl+bfUiYrrf+rWrVqSWJIMh8O0dHRmJmZce7cOanWvnbt2qxZs4aTJ09Sr149Bg4ciIODAxMmTCA+Pl7KxRkwYAC9e/fmk08+ecdnUdgDGrtnDnduXgNg0aJFJCcn8/PPPzNuwVp231Il8uxBVB5FsHb9RnyW/Y/OnTtL97WnpycODg6MGzeO6OhoXFxcJM/dX3/9xeHDh1m6dCnr16+nTZs2xMfHc+TIEVavXk379u3/lbbgCoUiSAjxr8uNyp6B12DEiBFERUXh7u6eL5P74MGDODs7Y29vT7t27YiJiZHK15YsWYKdnd1rP30WpGCcWs2gMiZDVqHdegRhYWHs2bMHHR0dokVFsjvNIvHjb9HvNgs9I2Nq1KhBbGwsYWFhrFy5EjU1tVKTun3X/ctjY2OlzyD3Wq9fv15KnCyuUqJmeZ03Om5X+2qcn9amVBMuZWTelIJ5RCdPnsTMzEyqnBk0aBBnzpwBwM/PD2dnZ6ytrTl16pT01PwuKcoDGpOYjs/l+/m2S0pKon9rW/y/bIH983A6WVct8h5MSEigWjXl8rztuqOioqhduzbjxo3D3d2dsLAwHjx4gI6ODp9++imTJk16aYjyfUc2Bl6D1atXY2Jigp+fXz7Bl+bNmxMQEMDly5fx8PBg4cKF1KpVixEjRjBx4kRCQkJo0aJFqYyhJJNuUTdSXFoOn8/+iZUrV2JqasrgwYOJj49nxowZpTKut9nMY+HChSxfvhyAiRMn0qaNslPYyZMn+fTTTzl+/DhNmzbl5s2b1K1bV+qu6OLiQq6XacOGDUzp0xr1Y3NoF+eD/b290pfGmTNnaNq0KbVr12b37t1vPN63wfz587GwsKBdu3ZERkYCyieajh070rBhQ1q0aMG1a8qnpqKMU4C4uDjat2+Pvb09w4cPL7PuYJlX52W19sWRG5rbvXs3V65cYejQoYW0MN4FRYUdhRB4/RaZb9ncuXNxdnbG1dW1yCTfXKZMmcL06dNp1qxZPpGyHTt2YGVlhZ2dHdeuXWPgwIFcuXJF0iuZP39+qX1HllXkBMJS5N69e/Tp04eHDx/y/PlzqdztbVCSdrnF3Ugrztzljz/+wNXVlRkzZrBu3TpKq0tkaTfzyCv7e/LkSVJSUhg6dChnz57lxo0bODg4EBcXR8+ePZk2bRrp6emoqKhw/vx5vv/+e+bOnSvt68GDB8ydO5fg4GD09fVp06YNtra20vpcpcBr167h7u7+2iGDt0VQUBDbt2/n8uXLZGVl4eDgQMOGDRk2bBirV6/G3NycP/74g1GjRnHq1CnJOFUoFKxfv56FCxfyww8/MHv2bJo3b84333zD4cOHWbt27bs+NZlSoGAILG8e0TRPd7Zt20a7du1Ys2aNZDD/8ssvtGrVSpr4jY2NSU5OZvfu3WXi/79ID+jnP0nL84bIRo4cWej9eZ/+QZkbkLeiJ/f7Yfr06UyfPj3fth06dChSZv1DRTYGXoG8satHCekcCXuYb/3YsWP54osvcHd3x9/fv9iSsdKgJJPui24kQ0NDLl26BCilcEEZT/P09ASKL3cr6dhK002emz38008/YWRkxJYtW4iKiqJr166MGDGCcePGcfDgQeLj49HR0UEIgaGhYaHEyIsXL9KqVSspLtqrV698Xwxdu3ZFRUUFS0tL6Sm6LHH27Fm6deuGjo4ypOHu7k56ejq///47vXr90/ojNyGsOOP0zJkz7N27FwA3NzdZzvgD4UW19r8unoG5uTnLli2jcePG9OrVi6ysLJycnBgxYgSampoMHToUa2tratWq9ULRq38TE0PtfLlRAMlXfDGzbSK9zpsT9Kr4+/ujoaEhlVkXJDcvJzExkZYtW9KuXbtXPsb7gmwMlJCCVndWjmDu4Qg+LvdPzkDeeFTeOnB9fX0SExNLfUwvm3SLupFyl79PVDKpwehj8TzYfpwszXKs3rydpKQk9uzZw4EDB0hJSaFy5cq4urrSoUMHjhw5QpUqVaSQQi4vc4fnrVYoS67zXCP0zxMR6JKOw+X70ueek5ODoaEhISEhhd73IuNUlmb98Cguj0gBhOVJ3m3bti2XL18u9P558+Yxb968tz3MV6IoD2hq+En69HOVXue2JX4d/P390dPTK9YYyGXOnDlFLs/Ozi4kIPa+IucMlJCirO70zGyOhv/jHZg1axa9evWiRYsW+TKzP/nkE/bt21eqCYQl4W3G798meeOenZadIS5NSHkPinKVuXzxAlo6eri5uaGqqoqbmxvBwcGcP3+emJgYKlWqxIIFCwoJ/DRq1IjTp0/z9OlTsrKyCkkCl0Xy5n1o1mhAzJWzTN0RyLZzkRw8eBAdHR3MzMzYtWsXoDRiQkNDgeKN01wNB4CjR4/KcsYfCO86efd1iY6Opn79+oVKIOfMmcP8YV1J2TaB9FOrQAg0715ExP7FujkTsbOzIy0tLV9O0PHjx2nSpAkODg706tWL5ORkQFkxM3PmTBwcHLC2tubatWvFJncXlZfj6ekp5RHVqlWLOXPm0Lx5c3bt2lVszs77huwZKCEFre7qIzcCkFWnFT/+bXV36dJFcrnnpV69eoSFhb39QRagtOP3JSUlJaWQclft2rUZP348KSkpaGpqcvLkSeLi4hgwYAApKSlkZWXRvn17mvefyLjFW3l8+hdUdQzJeHgdkZlO8lU/koIOkBn/EPE8HSqbEhMTQ1ZWFiEhITg6OjJ8+HBWr15NfHw8mzdvZsuWLRgbGxMeHo6HhwfGxsYMHDgQZ2dnTExMsLS0LPO1w3mNUM0qddGt34KodaMZuacK3f9ORt26dSsjR45k3rx5ZGZm4uHhga2trWScVqtWjcaNG3Pr1i0AZs6cSd++fXFwcKBVq1bUrFnznZ2fTOlRkjyiskpR7YbHjBkjlfINGDCA3s0Fn3wyGxeX0yxatKhQBdSTJ0+YN28evr6+6Orq8v3337N48WJpH8bGxgQHB/PTTz+xaNEi1q9fz4gRI/KV5xaXl1MQLS0tqQti27Zti8zZed+QjYESUhoudx8fH+rVq/dasa3XpbTj9yXh2LFjhZS77O3t2bFjB05OTiQmJqKtrU2lSpU4ceIEWlpa+Pn50alTJy4Yd+J5djbPH9/CZMgqREYaDzaOIiv+AVUHLuHxnrlkpzzFoNMkbhz8huzsbLS1tXF1dWXVqlXMnDmTI0eOkJmZibu7O2PHjmXs2LHMnDmTU6dOMX78eK5fv05WVhbdunWjffv2QOFEo9wnindNQSPUoGkfDJr2QQFszOP6PXbsWKH3FmecVqhQgePHj0uvlyxZUnoDlnlnvCvjvzQoWAK5fPlyzMzMWLhwIampqcTHx9OgQYMX6h4EBAQQEREh7ef58+c0afJPbkH37kqV0IYNG0o5MwUpKi+nKHJliZOTk4vN2XnfkI2BElIaVrePjw+dO3d+ZWNg8eLFbNyo9EQMGTKECRMmMHfuXLZu3UqNGjUwNjamYcOGpSpq9CZYW1szadIkpk6dSufOnTE0NCzUjAiUHoQxY8YQEhLCvXv3SE9P59KSIaiXr46qtgGxe+YisjNR1S2Plpk9WQkxPH8cBSiI3zcXQ1WBl5cXI0aM4NKlS6xfv54VK1ZgaWmJr68voEyWMzc3x9raGjU1NW7evIm1tTWZmZm0b9+erl27vqvLVCI+lLwPmX+Hd2H8vw4vk1JXKBSMGjWKwMBAatSowaxZs15a6iiEwNXVlW3bthW5PjcnKLcvSi7h9xNotuCU0vAOv0EjE42Xjj+3H8qLcnbeN+ScgRJSnFjNlUMbqV+/Pq6urvTt25dFixYVGUP6/fffOXDgAJMnT8bOzo6//vqrRMcNCgpi06ZN/PHHHwQEBLBu3TouXbrEnj17uHz5Mnv37qUsKDXmjfMP3nuPOZsOYm1tzfTp09m3b1+RCWtLliyhcuXKhIaGSpUNThPXo1GlLiI7kyoDF1N18HJEZjqZT+4AkJ0Uh7pBRX49dh4NDQ1JCGTw4MGS6qKKyj//1rGxscA/rZAzMzM5efIk165dY/ny5WU+ke59zfuQkSmOV2k3nLfUMRd9fX2Skgr3OmncuDHnz5/n5s2bAKSmphbZGCwvtxNzOBQUJY0l3bge+/f7sOPCTZKSkl7at6VcuXLF5uy8b8jGwCtQUGWuevbDIiflYcOGsWLFCoKCgli0aBGjRo2iadOmuLu74+XlRUhICHXq1CnRMc+dO0e3bt2kBjrdu3fn6NGjdOnSBW1tbfT19d+5ZGjBm/v23XvM+y0KvQatmTRpEgEBAVIzIlCqhWVlZZGQkEDVqlVRUVFh3759gHLyy465SU5aAg+9x/HQezwiKwO11HgANPTL08C0Cl3tq1GhQgX8/f2Jj4/n6dOnPHnyBAsLC9q2bSuNLfcaATx69AgtLS0ePXr0716gN6A4I/R9ePp7XWbNmsWiRYte6T0hISEcOXJEen3gwAEWLFhQ2kOTKQVK0m545MiRUqlj165d85U6enp6MmLECCmBMJeKFSvi7e1N3759sbGxoXHjxi9N5gtV1CHx2u882DSW9LvhaFapi7ZFCzzdW9OjR48SicRt3bqVDRs2YGtrS4MGDdi/f/8rXpGygRwmeAPOnTsnTcqgrBp4Ud13ScnrQiP8Ok4m6vnWl6WyNyh8c2fGRnNr1yb6/6yKZTUjVq1ahRCCsWPHSq1DfX19GTVqFK6d3Jm1bAOKCrXg76d06+oGhMSbUMlzBSaG2iTs/h/eiydibGxM62N6VDHQApSuxPLly+Pk5ERMTAw+Pj5oaWnlG5uFhQWRkZHY2Nigo6MjybAWpGnTpkU2k/L09Mynbf4y3kbb2PfF9fsuCQkJITAwkE6dOgHKWG9x8d6ieBv9Q2SKpqiW3/zd8jtvCWRxpY49evSgR48e0mt/f3/p7zZt2kgPHXnJ2znU0dFRes9TdWNMPsvfV8agaR8Mm/bheDG9VAp2ITUzMysyZ+d9Q/YMvCJ53eHLfK9z7WF+/YC8MaTcnz///POV9p/3KTvduB4H9u9nx+83SUlJYd++fXTq1ImDBw+Snp5OcnKylKj3IqKjo7Gyssq3zNvb+6UdF0tCwZtbu3ZDTD77kUoDl3Hp0iUcHR1xcnIiICCA0NBQOnbsyOrVq7marIO2xxIq9PPCoOUAVPWNmb73Cq5d+2JlWokrM1pxflobftu/W8p419XV5dChQwB4eHjQvn17atSogampqVTO+ddff2FqagpAu3bt+OijjwgLC2Pz5s3ExcVhYVHYxV7aXSVlXo1XkVnetWsXVlZW2Nra0rJlS54/f84333zDjh07sLOzY8eOHfn+tz09PRk3blyZl5r+r1CWSiDL0ljeNbIx8AoUmqgrmLP/4EF2BvwlTcovqvsuLtaVl4JP2ZpV6qLToC2Du7vi7OzMkCFDcHJywt3dHVtbW7p3746jo2Opl8jl1e1+Ga9yQy1evFgq7Zn49dsBBScAACAASURBVLckPXnA/XUjeHpqPTkZqUQu7M7arXvo168f1tbWaGtrY25uzqhRoyQPS26d78qVKwkPDycwMJDMzExat26Ns7MzK1eulLKBnZ2dOXz4MNbW1rRq1QpLS0s6dOhA7dq184kS6enpAcrPa8yYMVhaWuLm5sbjx4+lbYpr8RoUFIStrS1NmjRh5cqVJb5uMkrylnPt3btXerIrKtwGys/ht99+IzQ0lAMHDqChocGcOXPo06cPISEhUqZ3XnKlpg8dOsS0adOAog2QkJAQGjdujI2NDd26dZM0GFxcXJg6dSqNGjWiXr16Uk26t7c33bt3p2PHjpibmzNlypS3fr3ed8pSy285J+cfZGPgFSg0UVeth1adRgz6xCXfpFxcDMnDwwMvLy/s7e2LTSAsyoVWrlE3Knv+SHh4OBMmTACUmtyRkZH4+PgQGRlZZC1scURFRWFgYMCMGTPYvHkzDRo0wNzcHA0NDb755hucnZ3p0aMH9erVQ1tbm8qVK0t9z2vVqoWhoSE2NjZYW1uze/duEnb/D211VZ6d28qTI0t59Os0HqwZwkfx56Rjzp8/H1NTU7755htatWrF2LFjuR9wiJz0ZLLi76Fn25GaE3agY9GMdA1Dhg8fTlZWFqGhoaSmpqKjo8PRo0cl97uWlha3bt1i7969ODo6smXLFtLS0vjjjz9QUVGhRo0aHDlyBE1NTerXr0+PHj2wtrYmISGB3377jYsXLzJ79mwyMzPzXZt9+/YRGRnJlStXWLduXT6PwZgxY7h06RLh4eGkpaVJHorBgwezfPlyLly4UOLPQOYf8pZzlStXrpDMsp2dHcOHD+fhQ6XAV7NmzfD09GTdunUlNloLSk0XZ4AMHDiQ77//nrCwMKytrZk9e7a0j6ysLC5evMjSpUvzLQ8JCWHHjh1cuXKFHTt2cPfu3VK8Oh8eZSkPpiyN5V0j5wy8AkVP1N1Rbd4fn29a07JlS7788stiY0jNmjUjIiLihccoaSnZsGHDiIiIID09nUGDBuHg4FCic4iMjMTDw4MDBw5w69YtZs2ahRACf39/qlevTpUqVfjjjz948OABzs7OBAcHM3LkSGJjY1m1ahWgLM05deoUO3fu5JdffsFYT5MJ3a0Ze0Gd2Fv3sB+5hJFNqzGxlwur5k8nLCyM7du3M2bMGJ48ecKePXtwdnamsk1LUu5eRVW/IlrVleWWug1akxV2mMjIyEKtVleuXCkZQwWf/s6dO8e4cePIysoiIyMDR0dHjhw5IvVayMXNzQ1NTU00NTWpVKkSMTExVK9eXVp/5swZ+vbti6qqKiYmJlJnRFC2eC1Y99yyZUuePXtGq1atAKU4ytGjR0v0WfyXyZ8XU7ic60UlW6tXr+aPP/7g8OHD2NnZlaisq6DUdFH15CkpKfk+y0GDBuXL/clbp543bty2bVvJM2dpacnt27epUaNGCa/Ef5OylAdTlsbyLpGNgVegqIk67tiP8OweDj5qrzQpF0dJ9Qx+/fXXEu0v90v39u1oHt++T9uObvx2aD+7du1i48aNpKSk8PTpU+7evYtCoaBBgwYA/PTTTzx9+lRqdDN8+HCp73nuF2jDhg3x9vZGR0eHrvbVCGluhnrrevzvfx0B+K5SJX4+GcLcpet4cC+O/839Hm01aN7EWakr8KcfSSkZZKcmkJUcj0hP4dmJVdjbNEAIQXp6OjY2NoSFhXH9+nXOnDlDw4YNiYmJkcItLi4uREVFsXXrVjIzM9mwYQOenp6sXLmSjIwMfvvtN9TVlQmYsbGxbNy4kQ0bNjBhwoRC9ca5FFVumNvitWDdsxCizJcnljUK9vnIMK7H/v1L2TF4NJ2sKnPw4EGGDx8uhdt69eqFEIKwsDBsbW3566+/cHZ2xtnZmYMHD3L37t0SheByj52Wmc2cg4X7PLyM4urU8xoaxf1PyciUdeQwwStQVHypZo9pbD18mmvXruVrgfns2TN++umnVz7Gi9xWr1pylTfHAUCo6xAn9GkyeAaLvffgNmA0ffv2xd7eXprYhBDcunWLn3/+WZqI3dzceP78ubRfNTU1cnJyUFVVLeRmz/vFmJIp+O5wBHH3b6HQ0KFC96/JUNfnuaYR+/bto4KBHt+v2QLZmcQfW0GtuvXQyEqmTWMH6tevz/Xr12nbti2ZmZnMnDmTiRMnEhQUhJ6eHt9++610HHV1dX788UfJfWtmZkbv3r3p06cPnTt3plKlSoBSrnTo0KFSiKCoqoyWLVuyfft2srOzefjwIX5+fgBFtngFMDQ0xMDAQJImzdX8lymeovJiiirnKi7cNnnyZKytrbGysqJly5bY2trSunVrIiIipATCosi9H4SgyD4Purq6GBkZSfkAue19ZWT+C8iegVfgVeQ+c42B3KSnVz1OabitCn7pKlTVqNh9Bg9/nohCXR2fK48xz7zPxYAAAKn7VmJiIoaGhty7d4+AgACOHj2Kubk5vXr1Ijg4mJo1axIUFETFihWJjY3FwMCA1atXExoaSrNmzfD29qZ9+/Y8Sc7A6PlzUv+6iMhIIeWqP+pVLfDdvx2FyKFq1aqsnzsRTU1NKmQ8JOnXCdSsZoKWlhZaWlpUrFiR3377jUOHDvHs2TN27tzJrl27SEhIkOLHAJ999hkjRoxATU2N9PR0vL296dWrFyoqKvTr10/aztzcHDU1NYyNjalUqVKRT3DdunXj1KlTWFtbU69ePWkyMDQ0LLbF66ZNm/jss8/Q0dH5T/U/f12KCrcVV85VVLitKCnZ8uXLFyopyw0R5UpNN1twirTMbGp+oTTkiurz8PPPPzNixAhSU1OpXbs2mzZteuXzk5F5H1GUtZr1XBwdHUVZUNZ7XTw8PNi/fz8WFha4urpSqVIldu7cSUZGBt26dZMSkLp27crdu3dJT09n/PjxDBs2DFB+CX711VdkZ2djbGzMyZMnmTVrFnfu3CEqKoo7d+4wYcIExo0bV+wYzKYdJvfTzUqI4fHu2Zh8/hPZyU+5v244KhpaqGlo0djanFmzZtG6dWvpSdjDw4PExETS09NRV1enVq1a6OvrExYWxo8//siiRYt48uQJz58/R1VVFU1NTerUqUOPHj344YcfMKxSncirV1GvaEpmbDSq5auR9TgayEFFx4DqFcoRERFB586duXDhAnXr1uXrr7/G0dGRZs2aoaury4MHDxg5ciSDBw9m2LBhRSboubi4SE1Lnjx5gqOjI9HR0Xh7exMYGMiPPypriAvWkVtZWXHo0CFq1apVKp+3TMlptuBUkXkx1Qy1OT+tTRHvKB3y3g95UQC3iqkpl5H5t1EoFEFCCMeXb1m6yGGCt8SCBQuoU6cOISEhuLq6cuPGDS5evEhISAhBQUFS/H3jxo0EBQURGBjI8uXLiYuLIzY2lqFDh7Jnzx5CQ0OlMkWAa9euvTAbPi95kw7VDCpj8rkybKGqZ0TNiTupPnozVYeuxd/fHxcXF3R1dXFxcQGUUp7VqlXD09OTnJwcsrKyOHv2LFOnTuXbb79FX18fdXV17OzsiI2NpU+fPkRERGBiYkJMTAzXQoJQM6hEZY/5oKoBIgf1iqao6hmjkpNNdnY2Xl5e3L59G1BmamdnZ2NkZERcXBxZWVnUqlWLwMBALCwsiI2NlYyBzMxMrl69+sLrX9IYssy/z7sq55JrymVkikc2Bv4Fjh8/zvHjx7G3t8fBwYFr165x48YNAJYvX46trS2NGzfm7t273Lhxg4CAAFq2bImZmRmgdIHmkpsNn+vqjomJKfa4RX3pFsTEUBs9PT2io6NJTU1l0KBBfP7552hoaBAVFYWmpiZaWlrExMTQqVMnDh06RN26ddHX10dfX5/g4GBWrFjBlStXUFNT4/79+wgBCnVN+LtHgEhPIis2msz4e2SnxKOak8Xnn3/OmjVruHPnDnp6erRv355Zs2ahqqqKrq4ud+7c4fPPP8fX1xcNDQ12797N1KlTsbW1xc7O7qUiQSWJIcu8G95VOZdcUy4jUzxyzkApkzd7P/5JCj6X7yOEYPr06QwfPjzftv7+/vj6+nLhwgV0dHRwcXF5aYb6q2Qu581xuP8sDQXkc5Nqq6vSun5FAjKzaf79KYQQ1HfpxuDBg+nbty9GRkbMnz+fP//8E2tra86ePcvVq1fR0dEhOzubrKwsypcvz5dffik19Gjfvj1TvpqBhkk9qnj8neSnUKBn/zEVXEcyyjKH45uXMXv2bA4fPoyhoSGpqals3LgRNTU1Hjx4gJeXFzt37iQsLIyOHTty6tQp7OzsJG9KwWuYi7GxsVTyVVQMOS+lKRcs8+q8i3Ku97nFr4zM20Y2BkqRvCVTCg1tnqelMH3vFfrUacjGjcvo378/enp63L9/H3V1dRISEjAyMkJHR4dr164R8HciX5MmTRg9ejS3bt3CzMyM+Pj4fN6BV6GrfTUSr5xk0a+LSErPIlW3GhrOHiQc+QF9TRVW+9uQN21kbaQ6y05cIEmhi0iLwc/Pj+DgYMLDw6X8gRYtWpCcnIyWlhYqKirk5OSQlpZGSkoKFhYWKChgyCgUpEWHUEUb2lhWZV9KCo8fP+b58+fs2LEDGxsbfHx88Pb2pkaNGqSlpWFhYcGcOXOoW7fu634cMjKFkGvKZWSKRjYGSpG82fuq2uXQrGbJX6uHs+6jxkzp148mTZoASunbLVu2SBr9NjY2WFhY0LhxY0DZfWvt2rV0796dnJwcKlWqxIkTJ15rTFevXmX+/PmcP38eY2Nj4uPj8fT0pOe8aax5UJ1rp3bl2z7XLsjMFmRlZfP5sBFYWlri7OxMaGgoERERPHz4EH19fVRVVTEyMqJVq1aSYpuWlhYa6qoo8loYChX0atnycMuXePySxePHj0lKSsLS0pLWrVtTvXp1NDQ0mDBhAklJSSxdupSEhAROnz7NkiVLXuu8ZWRkZGRKjlxNUIq8zWzl4rrh5c2mL4oVK1bw6NEj5s+fLy2rUKECjx49wvzr4+RkpHJv5UBMPl/J/dWfU+VTLzSrfUTs/u9Jv3MFVRVIePyAxYsXs2zZMvr27UtkZKRUV+/m5saOHTtwcXFBT0+PQ4cOKTP67z0gTUUH474LubvMg5krNjNzpAeBgYFMmjQJf39/0tLSmDBhAr///jtCCGrVqsWhQ4cKVQLIyMjI/Fd4V9UEsmegFCmplPDbJq/Uq+JqJA0rF04iVCgUqCoU5ORZpl6hBsnhJ4n7bSXqRiZUG7GexAu7pNp6Nzc3jIyMOHbsmDT558q15r4GmD59Ol999RXa2tpcmPcxHwc1xc1J6e53dHSUBIy0tbVZs2ZNobF5enoWkhGWeX2WL1/OqlWrSExMpFu3bq9lZL2N1swyMjJlB9kYKEVKKiX8umRlZTFo0CAuX75MvXr12Lx5c771I0eO5MTp37kb+wztes0wbNGfjEqW7N40jq7PM7gTfpG0tDRsbW3Zvn07mRlaxOz4BpGZQcxO5e8KHcaQEnGahAs7ebT5CypaNuHmzZuFxpI3cQ+Udfy5vKjfOJReu+CX9aB/kYehadOm/5m2xT/99BNHjx7l9OnTvG/eNhkZmX8HubSwFHnbJVORkZEMGzaMsLAwypUrV0jueP78+VQeuIQqg1eQfvcKzx/fQqOiKQoNHY747CI7OxsDAwMqVqzIypUrebRuGKgoUKhrUrn3HBQaWmQlxfHU35vKfb+l9rCfKJ96Fx8fn1IZfy65HoRcfYOePXtSv359+vfvjxCCo0eP0rt3b2l7f39/PvnkE0Bp8Dg6OtKgQQNJIAlg2rRpWFpaYmNjU6xxkJf/iiEwYsQIoqKicHd3l9rxAhw8eBBnZ2fs7e1p166dVKI6a9YsPvvsM1xcXAq1ec4lKioKe3v7F1ZryMjIvF/IxkAp09W+GuenteHWAjfOT2tTqpnLNWrUoFmzZgB8+umnUtw+l507dxK4dBgPvceT+eQOmU/uAKCioU3lAYsJDQ1l2bJlxMXFceHCBWpUr071Ll9S84vdqBlUptqQ1WQ+uoFWTStqmlRhQU87Joz4rMiSvtLi8uXLLF26lIiICKKiojh//jyurq4EBASQkpICwI4dO6QuheXLlycpKYkqVarw559/8uDBA5o1a8a2bdu4evWq1E0xl7t379KxY0csLCzytZ3NNUiEEEyePBkrKyusra0lTQJ/f386d+4sbT9mzBhJ1vZ9YvXq1ZiYmODn54eRkZG0vHnz5gQEBHD58mU8PDxYuHChtO5FwlaRkZH06NGDTZs25ZNklpGReb+RwwRlmLyx//IigfTMnHzr82oR3Lp1i0WLFmE3/AdiMtR4cngJIvufL/Gq5csB+bUJDLTVGNregi1/Ppfqrls2q8V93dts/lsWdkPw2z3HRo0aSS2E7ezsiI6Opnnz5nTs2JGDBw/Ss2dPDh8+zMKFCwkKCsLb25uKFSsSExNDXFwcjx8/Rk1NDU1NTYYMGUKLFi3yXZeLFy8SHh6Ojo4OTk5OuLm55Uu23Lt3LyEhIYSGhvLkyROcnJxo2bLl2z3pMsC9e/ekjpTPnz+XBK6g6DbPoOz62KVLF/bs2SN1t5SRkfkwkD0DZZS8HQcFEJOYTuyj+yzwPgDAtm3baN68ubR9YmIiurq6THV3QD0jkbSoIGmdQgFjWheu12/fvj2RfrslT8ah4faM69uJ06dP8+TJE7Kzs9m2bVupdG7zuXyfZgtOYTbtMGmZ2fhcvg8UL6LUp08fdu7cyalTp3ByckJfXx8fHx/S0tLw8/MjPDyc+vXrk5mZiUKhwNvbmx49enD06NF8qoyurq5UqFABbW1tunfvXsibcu7cOfr27YuqqiqVK1emVatWH4T7O+/1fpSQzpGwh/nWjx07ljFjxnDlyhXWrFkjdWWE4j8TAwMDatSowfnz5/+dk5CRkfnXkI2BMkrBjoOgzPZfumodNjY2xMfHM3LkSGmdra0t9vb2/O/T9hgErsfQzApQ5i0Y6WjQyaZqoWPMmDGDp0+fYmVlha2tLX5+flStWpXvvvuO1q1bY2tri4ODA126dHmlsbu4uORLVCto2AgB45duo3e/AZw9e5a0tMIVGC4uLgQHBzPLaznhmg0wm3aYjaevk6NQxcDAgJiYGEltMD09nX79+tGpUydmzJiRz61dUMmx4OviSmtz2zTnkneyLOsUvN5ZOYK5hyMIvv1PzkBCQgLVqilDWD///HOJ9quhoYGPjw+bN2/m119/fRtDl5GReUfIYYIySsE2r2oGlTEZsgoFEJZHsyBvpn6xMe1pd6U/HR0dpffo6ekVORH069cvX+vfN6UowyY+7CTlzJvRSD8Zbe3CpZeqqqpYOrtwbN8Oqo8djAqQU7spSZcOU6O2OVYWdaWJvVKlSgQHB2NjY8OTJ0/yxcZPnDhBfHw82tra+Pj4sHHjxnzHadmyJWvWrGHQoEHEx8dz5swZvLy8yMzMJCIigoyMDNLT0zl58mQ+T0xZpqjrnZ6ZzdHwh3SorHw9a9YsevXqRbVq1WjcuDG3bt0q0b51dXU5dOgQrq6u6OrqvrKhKCMjUzaRjYEyyrvULChYU75o0SKSk5Px9/fH2dkZPz8/nj17xoYNG2jRogVpaWkMHjyYiIgIPvroo3xP+sePHydoxThEdhZqhlWo0GkCRm2H8sx/E+mauhi4tQXAy8uLP/74gzNnznDr1i1mz55NTK32qOqf5KnvWjLuX0NVvwL6Du7EXz9LQkICGhoaBAQE0K5dO1RUVNDT08Pd3Z0tW7ZIx2/evDkDBgzg5s2b9OvXr5A4U7du3bhw4QK2trYoFAoWLlxIlSpVAOjduzc2NjaYm5tjb2//ti97qVHQkKw+UmkAZdVpxY9/G5JdunQpciLPWyIK+Xs45P5taGj4QYRSZGRk/kE2Bsoob1uz4HXJysri4sWLHDlyhNmzZ+Pr68uqVavQ0dEhLCyMsLAwHBwcAHjy5Anz5s3DbvgPPEqFhIDdJF7ywbBZXzLuRVDNphlbt87m+PHjUotnIQTu7u6cOXOGmMR0sp4+QN99ChU+HkeszwLUyptg9PlqUo9MZ9++fbRq1YrJkydTt25dqVxw3rx5wIvFi5KTkwFl2MDLywsvL69C2yxcuDBflv37QlkRv5KRkXl/kI2BMkpZ7bDWvXt3ABo2bCjF7M+cOcO4ceMAsLGxwcbGBoCAgAAiIiLQj5nCo4R0crIy0TCpD4CqioIudiZA/hbPoJyob9y4QeVy2sQYVkajcm0ANKrUJSshhkpa2Tx89kxKbBwwYABHjx79dy7Ae0BZNSRlZGTKLrIxUIb5Nzus5S1jrKBIJiH1ubSuqEzzgu2Ti2q5LITA1dWVbdu25du/iaE2tU2NaGRWQdquqBbP2YcDGLtJ458FChXUEIxrU5evNhXd4lmm7BqSMjIyZZc3qiZQKBTlFQrFCYVCcePv30ZFbGOnUCguKBSKqwqFIkyhUPR5k2PKlD4Fs89js7R4+CiGzX7hZGRkcOjQoULv8fb2lkSB7t+/L7nmw8PDCQsLA6Bx48acP3+emzdv0tW+GifGNea3z8w5P60NNcvrSPvq0KEDGzdulFz39+/f5/Hjx7RvUIXK5bQkRUcDbXXafVSJ/i0tMTAwkMoEt27d+havzvtJScWvvv3227dy/FxRJxkZmfeDNy0tnAacFEKYAyf/fl2QVGCgEKIB0BFYqlAoDN/wuDKvQXZ2dpHLC2afK1TVKNfUg+E9O9C5c2fq169f6D2enp7o6uoCYGFhQXp6OjY2NixcuJBGjRoBylbM3t7e9O3bFxsbGxo3bsy1a9cK7at9+/b0+7vFs7W1NT179iQpKQmAclpq0qQ2pk1d6ldViidt2rSJ0aNH06RJkyKrEWRKxtsyBl4FIUS+Mk6ZwhR378rIlBpCiNf+ASKBqn//XRWILMF7QgHzl23XsGFDIVNybt26JSwsLMTAgQOFtbW16NGjh0hJSRGmpqZi9uzZolmzZmLbtm3i5s2bokOHDsLBwUE0b95c/Pnnn6LmhB1CtVwlUXPKAWE69ZCo8cVuoapvLEwn+Yi1a9cKR0dHYWNjI7p37y5SUlKEEELMnDlTeHl5CSGEGDRokNi1a9e7PP0PmuTkZNGpUydhY2MjGjRoILZv3y5MTU3FlClThJOTk3BychI3btwQQgjx+PFj0b17d+Ho6CgcHR3FuXPnhBBCJCUlCU9PT2FlZSWsra3F7t27xdSpU4WKioqwtbUV/fr1E0II0aVLF+Hg4CAsLS3FmjVrpDEcPXpU2NvbCxsbG9GmTRshRP7/ASGEaNCggbh165YQQghdXV3puG3atBH29vbCyspK+Pj4CCGU/6/169cXI0eOFHZ2diI6OvqtXb+39f9569YtYWho+Er7njdvnqhXr55o27at8PDwEF5eXsLR0VH4+fkJIYSYNm2a+Oqrr4QQIt+926NHD9GzZ88i70WZDwsgULzBvPy6P2/qGagshHj4t1HxEKj0oo0VCkUjQAP46w2PK1MExTUy0tLS4ty5c3h4eDBs2DBWrFhBUFAQixYtYtSoUVSvbIxGJTMy7ihLx9JuXkTbzIFqFfTp3r07ly5dIjQ0lI8++ogNGza8y1P8T3Ls2DFMTEwIDQ0lPDycjh07AlCuXDkuXrzImDFjmDBhAgDjx49n4sSJXLp0iT179jBkyBAA5s6di4GBAVeuXCEsLIw2bdqwYMECtLW1CQkJkUItGzduJCgoiMDAQJYvX05cXByxsbEMHTqUPXv2EBoayq5du0o8di0tLfbt20dwcDB+fn58+eWXktBTZGQkAwcO5PLly5iampbmJXspBYWxXgVPT0927979yu8LCgpi+/btXL58mb1790rlmd7e3sqOoydOcOzYMWbMmCG9J/fetbKywsrKSr4XZd4aL00gVCgUvkCVIlb971UOpFAoqgK/AIOEEEX6BBUKxTBgGEDNmjVfZfcyFG5klNtxLrfJT3JyMr///ju9evWS3pORkcF3HSwY9Ucrkq6dQcvUhpQ/z2Ds9AmTO1gQHh7OjBkzePbsGcnJyXTo0OHfP7H/ONbW1kyaNImpU6fSuXNnWrRoAUDfvn2l3xMnTgTA19eXiIgI6b2JiYkkJSXh6+vL9u3bpeV5hZnysnz5cvbt2wcomzzduHGD2NhYWrZsKfUvKF++fInHLoTgq6++4syZM6ioqHD//n1JLtrU1JTGjRuXeF8lZfPmzSxatAiFQoGNjQ2qqqqcOXOGxYsX8+jRo3zlol5eXuzcuZOMjAy6devG7NmzSUlJoXfv3ty7d4/s7Gy+/vpr+vTpw7Rp0zhw4AAPHz4kPj4eR0dHcnJy+N///segQYNQUVHB29ubmjVrMnbsWK5fv056ejrm5uYsXbqU0NBQWrduTYcOHUhJSSEpKYno6GgaNGhAs2bN6NChAx06dKBhw4ZERESQkJDAmjVrOH78OBUrVsTQ0JAWLVrI96LMW+GlxoAQol1x6xQKRYxCoagqhHj492T/uJjtygGHgRlCiIAXHGstsBbA0dGxaJ1YGYn6to5U6LvwpY2McmP7OTk5qKurk5GRwaNHj5g6dSrTpk1j1qxZtDaB3f7B5KQlkf04iiUTP2XpxP7cuHGDI0eOYGtri7e3dz7FQ5m3S94KjIoDlpChcYfp06fTvn17IH8FR+7fOTk5XLhwoVAehRCiyIqPvPj7++Pr68uFCxfQ0dHBxcWF9PT0Yt9bEsnmrVu3EhsbS1BQEFu3bmXGjBnSdunp6aSmpqKjo1Pofa/L1atXmT9/PufPn8fY2JiQkBBatWqFkZER5cqVo27dukyZMoWaNWsSEBDAjRs3mDhxIt999x2LFy/mxo0b9OjRAxMTE06fPs348eOZO3cuXl5ePH36lJs3bzJ48GBat24NKI0tDQ0NEhIS6NOnD5999hlGRkZ07dqVjz76CNfPpuK1DtF/1AAAIABJREFU5zyuXfpQrVk3HKuqc+LECbS0tBg8eDD79+/nxx9/JCoqCiEEffr0wdPTk6CgIFJSUggNDcXQ0BAHBwfi4+Px8/OT70WZt8KbhgkOAIP+/nsQsL/gBgqFQgPYB2wWQpTcvyjzQnwu30fhPq/EjYxA6VbOzMxkzJgxPH36lKlTpxIaGgqAvVlF3Nu1pFX8YT7v14MejkrPTEpKClWrViUzM1PO2v8XyVvhkZkUR0yq4LeMerToPpjgYGUrydx2yzt27KBJkyaAMhnzxx9/lPYTEhJS5PKnT5V9CtTV1aVeDgkJCRgZGaGjo8O1a9cICFDa7U2aNOH06dOSZHF8fDwAtWrVksYSHBxcpKRxQkIClSpVQl1dnaVLl3L//n1pXVxcHKmpqW96qfJx6tQpevbsibGxMaBUS0xMTGTQoEGEhYVRvXp1aQwBAQEcOXIET09PhBBUqlSJy5cvExMTg6+vLykpKejr6xMeHo6LiwspKSkMGTKE27dvo6mpyXfffYeamhoLFixATU2N0aNHo1AoMDQ05Pbt25g1/pi5x6N5qlUFNYOKpKgbcujgQVy7etCgQQN+/fVXYmJi2Lt3L4mJiTRq1Ihvv/2WZ8+ecfbsWXR0dNDR0aFcuXK4u7uTkZEh34syb403NQYWAK4KheIG4Pr3axQKhaNCoVj/9za9gZaAp0KhCPn7x+4Nj/ufx+u3SCK/70b6nTAe754NKBsZzZk6nho1ahAfH4+ZmRn379/Hzc2NcePGYWpqSnZ2NpMnT0ZDQwM1NTU6d+7MkydPAKU075YtW/D29qZ8+fIEBQXRq1cvnJ2dsbW1JTg4mP379zN16tR3eer/CfJWeGTGRvNw8xf8tXYUKxZ7STHljIwMnJ2dWbZsGUuWLAGUbv7AwEBsbGywtLRk9erVQNFNqQCGDRuGjY0N/fv3p2PHjmRlZWFjY8PXX38tufArVqzI2rVr6d69O7a2tlLYydHRkYMHD1K+fHnatWuHrq4uaWlpzJkzh7S0NKysrAgKCuLSpUvUqVOHq1evoqGhQadOndi0aRNZWVm0bt1aeso2MzNDV1cXLS0tOnfuzKpVq5gyZYp0Tby9vRk7diwAW7ZsoVGjRtjZ2TF8+HD2BN6h2YJTjJvwBSu27KeymQX6NS1pOnMfKupaPEhXl0pdMzMzOXv2LEIIPvnkEzw8PAgPD+evv/5i0qRJ3Lx5k6CgINTU1Dh48CBz5szBycmJjz/+GBO7VlwIi6TfwMHsCbiBqpoGKir/fI2qqamhUCgQQrAz8G6+Kh0N4xoodAy5cOYkJiYm9O3bl+zsbKZNm8aUKVOoWLEiY8aMYfz48UX+T3To0AFnZ2dcXV2LrPCRkXkj3kXWYkl+5GqCF1Nr6iGhUNcSlft+K7TrOIlqIzYIdeOaQt/BTWzatEmkpaWJ6tWri6ioKCGEEB4eHsLNzU2YmpqKqKgosX79ejF69Ghx4sQJUb9+feHl5SV++OEHUbVqVXH9+nURGhoqVFRUhKOjo7h//76oUaOGePz4scjMzBStW7cW+/bte8dX4MOm1tRDwrSIn1pTDwkhlJnmsbGx73SMt27dEoBUsTB48GDh5eUl4uLipG0+/fRTceDAASGEEK1atRKXLl2S1hU8h5s3bwohlBUIOjo64tSpU6JOnTrS+o4dO4qzZ8+KiIgI0blzZ/H8+XPl8l4DRVX3L4Xp1EMCEKp65UX1cb+Kco26C127TkKhriU0q9QVX3z7ozh58qRQUVERKioqYsWKFcLc3Fz07dtXCCHEvXv3xOLFi8XQoUNFWlqa0NXVFfv27RNdunQRv/zyi2jW/hNRf8ZRofNRS4GqmlA3NhWAqGfdUGRnZ4vevXuLcuXKCVNTUzF+/HihZ+0qakzYKap+/pNQLVdR1Pxyn9B37CI0qtYTV69eFe7u7somnkIIPz8/4ebmJp3rokWLhLm5uUhNTRWJiYlCX19fDBgwoFQ/P5myCe+omkBWIHxPMTHU5nYRy3U1lB/ptWvXqF27tpT01bdvX9auXQso45wrV67k9u3bnD59mtjYWEDpYo2Li5MSDDU1NXny5AmXLl3CxcWFihUrAtC/f3/OnDlD165d3/JZvn9kZ2ejqqr6xvt5X/oLFJW0amZmxsKFC0lNTSU+Pp4G/2/vvuOqrP4Ajn8OQ0FAwIWAA1TcLMEFbnOUiiPNrWRZOMvSJCt/5ihX5p4plpqaC/fIgYijBBmChhNzIIKIypTx/P648AiIiqkgct6vly/h3uc+z7mHC/d7z/me76lXjy5dujz3XJ999hmHDh0CNKMefn5+VKtWjVOnTmFjY0N4eDiurq4sWrSIgIAAGjZsCED4zbuUrNWcEgDaOhi3GETU755kPEoCBEpqMinR/3IyoyYP1q9HR0eHtLQ0mjRpQmxsLFOnTiUwMBBjY2O0tbVp164djRo1IikpiWnTprFkyRICAwP5y+8oIvAsaQ+iMbTrQIlylYk9uJzrt2MwMjLKkUA4YsQIki6eJ+H8UXRMLSj33hiEji5Gju+RfiOEIUOGoKOjQ4kSJfLsi7Nnz+Lk5ISDgwNVq1bFzMzsVfy4JOmpXnaaQCpA3oE3cZ1+GGvP3SSkZJYC1tJGUTLQMTajuscy6lfUvFkomcu3sh4z9Fd/TlyKIfFROj/++CN16tShb9++7Ny5Uy0rrCgKhoaGBAUFERQURO3atdm0aZN6ruIuIiKC2rVrM3jwYOzs7OjZsyeJiYlYWVkxefJkmjVrxqZNmwgKCqJJkybY2dnRvXt3dX6+VatWjB8/nkaNGlGzZk2OHTsGoE7dNGzYEDs7O5YtW8a4DrXQ180ZVGTfXyAiIkKdFy9oWa+pZjMOE/UwBe/Ax3kAQgiGDx/O5s2bOXv2LEOHDs0zsRAg8VE67807hrXnbmr2+YYDfx7k0qVLJCUlUaFCBRISEujduzd//PEHW7ZsoXv37uoQ/ODBg9XXacWPlmLSrL/m+lo6GNm+g8VHizFt/RElKtZAt2xlQMF/7lBiY2O5du1xGD1x4kRWr16Njo4O8fHxuLq6MmnSJEJCQtDX1+f06dM4OztjampKyWoNsRiykFI2TdCrYotRg86U7TiSdF09LC0t6dGjB99//z0zZszAx8eHiT//QomylUBRiA87jJKWSmmzKlhbmrFw4UL8/PzQ1dXlm2++4bPPPiMmJoaoqChOnDjBjh07OHXqFPr6+ixZsgRXV1fc3NwAzRLFli1b4uTkRIcOHYiMjAQ0U0R169bFzs6OPn36AHD06FEcHBxwcHDA0dFRLeYlSbnJYKCIyF0yOC5Jk/RV1syC1JjrmBtq8227qlwK0iR91a5dm7Dwi3y56iA345KI/8eX5LQM7iU+4uKNO+rSstWrV6vXaNu2LTo6OmzatInQ0FCCg4O5cOECjRs35ujRo8TExJCens769etp2bJlsayKlp9aDoMGDWLGjBmEhIRga2vL999/rz4+a9fHuXPnqrevXLkSY2NjTp8+zenTp1mxYgX2Jo/4sYetWorZ0kSfH3vYFvr+AtlfhwCP4u7w+fw/8A68mSNptVy5csTHx+dYj29kZKS+GXkH3uRBmg43o2NRgJjoaNLR4q/bGfj5+anLD3v06IG3tzfr169XcxXatm3L5s2buXNHs3ipfIlU0u7nuZBJQwj0q9pj3W4gW7ZsYceOHejr66vbWffr14+zZ88SGhqaY9lhVnlsgJ49e2Lff4LmuXUag0FtzfM0tGtP/QETuXjxYo7XxZw5c1gxbSw/LV1Nwy9XQUY6Wv/8yY89bClnWFI9b0JCAk2aNCE4OJgWLVqwYsUKXFxccHNzY9asWQQFBVG9enX1+NTUVEaNGsXmzZsJCAhgyJAhfPONZpX39OnTCQwMJCQkRM0VmT17NosWLSIoKIhjx47Jap3SU8lpgiIid8lgAITApLwFX3w6mO1rPmP9KRt15z99fX3KdxjOpd+/RVu/NDplLEm6/jcoCmFh5wjzP4GJiQnvvPMODx8+5KeffqJdu3Y4OTkxZMgQQDNSMHLkSLp168bkyZNp3bo14eHhNGrUiFmzZpGUlKR+AikunlfL4f79+8Rl21Fx8ODBOeo65LXr44EDBwgJCVHfOO/fv8/Fixfp1r59ob/555b7dahbtjJ3gw7Q/70FdHRxZNiwYdy7dw9bW1usrKzUoXzQFOvx8PBAX18fvfd/pJR9B+5smoS2oSlmvSZz/++t9GxcHbPyZdVRD1NTU+rWrcu5c+fUMtd169Zl6tSptG/fnoyMDBJSQafJh2D89Jpn5h09UHwX0qjRfjp16oSxsfELP/en7Qb5aZNqTF2f83UxZcoUrK2tGdGtOSOAQw0VFi1aRDdHS+ZmO2eJEiXo3LkzoHlN/Pnnn89sQ3h4OKGhobRr1w7QjCqZm5sDqImg3bp1U6fwXF1d+eKLL+jfvz89evSgUqVKL/y8peJBBgNFxK1c88fpSQ/Q0jPkVlwSM2fOzPGJJkti2dpYDl2KoijE7PoJ5VESZv1nol+pLq3vbKFatWosW7aM8+fPU7NmTQYNGkT79u3ZunUrNjY2BAQEqLffu3ePs2fPYmVlhZubW44s77dZ9rX++anl8Dx57fqoKAoLFiwoEkVkcr8OEYKyHUYigC3TOwEwdepUdeOq7N5//33ef/99AKw9d1PaqQulnR7nElQe8SsCuJp5nix5bZTVu3dvNQCDxz8n8cVmLEz0aV27PEdM2nGrdjMsTPQZ3aIKHywcghCCDRs2qKMCLyL3bpDG+roIAZN3nSM6c7rkRYM3XV1d9TWUeyfQvCiKQr169Th58uQT9+3evRtfX1927NjBlClTCAsLw9PTk06dOrFnzx6aNGnCwYMH5UoEKU9ymqCIyJ44lvbwLrfXjKV0ox7PTCjTunCYW16jiFw5nIxHSWgblUOvUl0sTPQZMGAAhw4dwtrampo1awKaT7G+vr6Eh4fneXuW7H+EX5eIiAjq16//2q/zLLmnZvJTy8HY2BhTU1M1H2DNmjXqKMHTdOjQgSVLlqjr/S9cuKDuCPmmedrr7UUTG1/VebLk3qVxajfbHN9bpEfi4OCAnZ0dixcv5qeffnqp6/zc24GUtAzuJWp+ZrmnS9555x0iIiK4dOkSkL/XQXbZp1Syq1WrFtHR0WowkJqaSlhYGBkZGVy/fp3WrVszc+ZMtUrh5cuXsbW1Zfz48Tg7O+e5UZgkgQwGiozsCWU6RmWx/GQ5Zk26qQlludddp6enUzrxJmSkg9CiZHkrEAJxN4KYdWP5+OOPCQ0NVd+AsntewmB+PwUXdXlNzeiWrczcJSuws7MjNjaWYcOGPfG4X3/9lXHjxmFnZ0dQUBATJ0585nU+/vhj6tatS4MGDahfvz6ffvrpcz8hFpYcr0NjMyw+WpwjsfG/nCfLfzlPfjVv3pzg4GBCQkLw9fWlRo0aL3W+p0+XNCc2NpYxY8bg5eVFr169sLW1RUtLCw8Pj3yfv0+fPsyaNQtHR0cuX368lUuJEiXYvHkz48ePx97eHgcHB06cOEF6ejoDBgzA1tYWR0dHxowZg4mJCXPnzlVrS+jr6/Puu+++1POW3l7iTc0Ud3Z2Vv7rRiJvq+xD1hYm+ozrUItujpacP3+er776iq1bt6Krq8vw4cO5l6HPjgNHKP/BFAAe3blKpNcoTCtWZtuGNaxdu5ZLly7h7+9PYGAgNWrUwN3dHUdHRz799FNq1qzJ4cOHc9z+2WefYWVlhb+//xOZ7FOmTGHdunVUrlyZcuXK4eTkxDvvvIOHhweJiYlUr16dVatWYWpqSlBQUJ63ZyVElSpVimbNmrF3715CQ0MLo6sBzVB29t+OtPtR3Nn8PZYfLX5iKLs4edrrsLDOUxiyvzayXhcWHy3Oc5pDkl6EECJAUZQXn8d6STJnoAjp5miZ5x/LQ4cO5Vh3nZSUxMNy9Xh0L5LYP5eiX70hOmUs0DG15H5sNKNGjcLGxoYFCxbQvXt3evXqRVpaGg0bNsTDw4OSJUuqn2qy3/40/v7+bNmyhcDAQNLS0mjQoAFOTk4MGjSIBQsW0LJlSyZOnMj333/P3Llzn3r7hx9+qN4+bty419aP+VVU1voXtKe9DgvrPIVBvjakt40MBoqwrE9W/xwKRb9mKyb9PEv942rtuRvzxv1IunqGh2d2IXRKaKYJShoREhICwOXLlzEyMlLry2fXtm1bAgMDn7g9KwM+Oz8/P7p27aouW+rSpQsJCQl5ZtU/Lds+9+0DBw5k7969L9QfkyZNwtDQkLFjxz73fnd3dzp37kzPnj2fer7c2eNZtRxe11C2VHRkf228zHSJJL0pZDBQRGUltyWlplOyqj1RW6cwbs0xoDktqupTRnlAtKKDQS1XdE3Midk5C6GlRQkDI44dO0bz5s1fOKkp9/WzhngJvUAji5LPf9AzKPnYVa+g5c4eL2pD2dLrI18b0ttGBgNFVPYEphLlqmDSfCDX1k2g/3qobWFK92FfM/U7T3WLWdPWH1GmdmM+qafFuHHjSExMpFq1anh5eb3wtbMHIgApZW3YvnMRf5wayXv1zZg7dy4zZ85Us+qzBx7Zs+2z325iYoKxsTF+fn40a9Ys37uyTZs2jd9++43KlStTvnx5nJycWLFiBcuXL+fRo0fUqFGDNWvW/OdtcovyULb0esnXhvQ2kcFAEZV7vbdBnRYY1GmBAAIyE5jqOzXN85PLmD7tX+rauTOpS5rXRK96IwZ3aUVzxzpoaWlhbGzMr7/+qiYKZg88nna7l5eXmkCYnzX3AQEBbNiw4YlchR49etCrVy9+//13bt26xcqVK9Xd7v6L500/SJIkFXUyGCii8pPA9F8/uURERPDuu+/SrFkzTpw4gaWlJdu3b2ft2rUsX76c4Gsx6JpaULbzF2jp6pEad5vEy/4IHX0aNGjAoUOHcHJyokaNGhgYGPDo0SMuX76Mr68vXbt2xcHBgVOnTj1xXScnJ4KDg9XvJ02a9Mx2Hjt2jO7du6uf+rNqt4eGhjJ27FjOnj2Lubl5jsAia6REkiRJekzWGSiiXvc67YsXLzJixAjCwsIwMTFhy5Yt9OjRg9OnT9Pwi5XolK1MfIimdOq9Q8sRWlroiAxWr16NtrY2DRo0QE9Pj23btnHmzBmOHDnCl19++Uo2PcraKGfyznN4HY/IsVEOaMreli1bFiEE6enpbN68mdatW7Nlyxa12Mzhw4f56quvqFevnrqbI8C+ffto0KAB9vb2tG3b9olrr1ixgnfffZekpCcDMUmSpKJKjgwUUc9LYJo/fz5LliyhQYMG+Z5/j4iIoHPnzuzatQtra2scHBwAzSf2lStXEhUVhbe3NzduR5MUHUdJa80+CCk3zmMz5nem93KkTXUjLCwsAE1S4IQJE/D19UVLS4ubN28SFRVFxYoV//PzzpE4WbkeUXvmMn6jP0kJ8ezcuZNPP/2Uhw8fMnXqVAYPHoyFhQXa2tocO3aMjz/+mMqVKwOamu3vv/8+nTp1omHDhrz//vtkZGQwdOhQfH19sba2JjY2Nse1Fy5cyIEDB/D29lbLCkuSJL0NZDBQhD1rGmDx4sXs3bsXa2vrfJ3LO/AmUzac4ELUQ95fcoIU5fGog7a2Ni1btmThwoV4e3tjb2/P6O9/ZsOOfQhAS8C07pod9R48eKA+bt26dURHRxMQEICuri5WVlZP3c42v7LnK5SsWAOD2s25smIEw7ZUpEfz5oCmAFK3bt24d+8ebdq04eLFizRq1EjdqRHg/PnzjB07lilTpnD9+nUuXrxIdHQ0LVq0UPusTJky6vFr1qyhUqVKeHt7o6ur+1LPQZIk6U0jpwneQh4eHly5cgU3NzdmzJiBi4sLjo6OuLi4EB4eDkBYWJhavtjKpg5f/rKPqAfJKBkZ/LNjKTciruDQtKU6HO7t7U1MTAzm5ubs378fr9kTSb3yN63vbKF96+YkhR/DysqKvn37kpSUhK2tLRcuXKBChQro6upy5MiRHPvIA7z33nvExcU987n88MMPOb7PnThp7NIby6HLMH3/e9xGTWFbWgNmXquCWf+ZlDWvzIIFC/D09MTAwIBJkyYxduxYfHx8MDQ05Ny5cwQHB+Po6EhycrK6vHH+/PnUqVOH/v37q9epX78+ERER3Lhx4z//XCRJkt5UMhh4Cy1duhQLCwuOHDnCsGHD8PX1JTAwkMmTJzNhwgT1mM8++4ygoCDMB88lVU/zqTnt3i0M6rdBx9ScGwmCLVu2qOft06cPDRs2pGvXruq/rCz+RYsWERkZiba2Nvr6+gwbNox///0Xf39/nJ2dWbdunbpbmqIoZGRksGfPHkxMTJ75XHIHA0+r8Gasr6tuKpR6P4qQX74iMvreE/kEoNki2NTUlFKlSvHPP/+oyYxNmzbl6NGjzJ07lz179rBgwQL1MY6Ojixbtgw3Nzdu3br1vB+BJElSkSKDgbfc/fv36dWrF/Xr12fMmDGEhYUBmje+H374gRkzZnD932to6WrmwHVMzChVvSEWHy0mo4w1ERERjB07FgcHBzp06MCOHTto1KgRa9euxczMDBMTE8LCwjh58iT6+vrY2NjQuHFj5s2bh7e3N56envj7+/Ptt98CMHPmTBo0aMD169exsrIiJiYGgG7duuHk5JQjoc/T05OkpCQcHBzUT+lPS5wUghzLHYWWNiUs69Dv3WZPlDbu2LEjaWlp2NnZ8d1339GkSRMAypcvj62tLVevXqVu3bo0btwYFxcXli5dysKFCylfvjyzZ8+mU6dOarslSZLeBjIYeItkZdlbe+7m9v1k9oRE8t1339G6dWtCQ0PZuXOnOmffr18/duzYgb6+PjGbJ5F0TbOkT2g/ng8vXarkE7vnZV8N0KdPH44ePap+n5iYyMCBA9m2bRvr1q3D3t4+xwqC8PBwBg0aRGBgIFWrVs1x3lWrVhEQEIC/vz/z58/n7t27TJ8+HX19fYKCgtQkyG6OlvzYwxZLE30EYGmiz489bIlLfHL3xfJu4yjT7VvS0tJo3rw5FSpUADRbBF+/fp1Tp07h5eWFtbU1o0aNws7ODjMzMypXrsz169cJCAjA19eX27dv88svvzBhwgQ6dOhAYGDgExs15cXHx4cTJ0489zgpf150W+tJkyYxe/ZsQLPCZPPmza+raZJU5MkEwiLG39+f3377jfnz5+Pj40OJEiVwcXF5oipgWobClN3nKPvvbbp00SQZrl69Wj3PlStXqFatGqNHj+bPUyH8HXMNTB5n+evratO4Vvknrl+7dm3OX7xMg7FruKdThuvhl6nr8g7BwcFoaWlhZmbGhAkT2L9/P5GRkaSnpxMVFQVA1apV1U/hAPfu3WPVqlV89dVXzJ8/n6VLl6KlpcW9e/do1qwZurq6PHr0CMi79sG57dvV/RBm7Q9/ou5C6t0b3N89m117NmFnZ8fu3bvZtm0b06ZNY9myZZQqVYrx48djbGzM2bNnAahSpYoavNy/f5/Bgwdz8eJFhBB5bvcMkJ6ejra29hO3Z+UmuLi4POMnKkmSVPjkyEAR4+zszPz584GcnzxzVwUESE5NJ7FWJ77++mtcXV1JT398/8aNG6lfvz4ODg6kxt5g9oRRmJXWAx5/2q5vafzE9fedv4t+25GErpnEzZUj0CpdgUOXHjBl3i+UKlWKzZs3Ex0dzZo1a3B2dsbMzEwdjTAwMMhxLgMDA7y9vfHx8eHgwYOYmJgwffp0TE1NWbx4MUFBQWRkZODr6wvkXfsgS+7pg/TEB8Rsm8oP85fh4ODA5MmTOXXqFAMHDqRatWp888039OzZk3nz5nHlyhW2nblBtS4juX4zkpu3btP8nff47rvvMDc3x8jICEVRuH79OvHx8QBYWVkxefJkmjVrxqZNm5g/fz4GBgbUqFGDPn36EBERwdKlS/n555+pVasWM2fOVNu2Y8cOpk+f/oI/eQk0gdfQoUOpV68e7du3JykpicuXL9OxY0ecnJxo3rw5//zzT2E3U5KKHDkyUMiy1vaHhoYCMHv2bOLj4/Hx8UFHR4fjx4/z6NEjPv74Y5YtW4aPjw+zZ89m4cKFLF26FG1tbdauXUtUvb6UrPx4CLXSsFUAPMSYqxcuqLdPmTIFgK+//pqvv/46R1sGtqoPM/o9vsHxcfndrFEF1+mH0apkh8WHmoDkUfQ1YvctYHfgQ66EhfHHH39QoUIFmjRpwv/+9z/atGkDaJYZ5l45UKJECaKjo7l69Sra2tqULVuWI0eOEBkZibu7O3fu3EFRFM6fP0+VKlXU2gdZoyL79u3j1KlTLFy4EICSOlpqQKSrb0DtGtboxV4CNG1QFAVDQ0NiYmL466+/mDp1KpcvX+bPg4f4O30Werbvou27CSUjg7S2X+KzYxIP7kZx/fp1Zs2axbx585gzZw4TJ04EQE9PDz8/PwAsLCxwcnJizpw51KhRAxMTEzw8PDA0NKRcuXL4+/urz9vNzU2tlii9mIsXL7J+/XpWrFjBBx98wJYtW/Dy8mLp0qXY2Njw119/MXz4cA4fPlzYTZWkIkUGA2+wM2fOcO7cOc6fP8+cOXNy3GdlZaW+2YwdOxbX6YcLZH/13Ev7SpSvSsajJLQNymBubk7//v3p0qULzs7OODg4ULt2bdLS0ujfvz/r168HHu94eONeEhVsG+J79io3btwgOTmZ6OhobGxsmDx5MlOnTqVTp07MnTuXvXv3qoV+Fi9ezMcff8y5c+fU82WfIgFQtHSoZe/MZ599xvz589V2VK1alfPnz6vD+tWrVycoOJhHR9dQIuwoSnoaCC2i/P4gPf4RiffuUaFCBVJSUhBCcO3aNaZMmcLNmzfZuXMngYGBODk5YWdnR0BAAJMmTeL27ds8ePAAV1dXatWqxcSJE0lKSsLPz4+vv/6apKQk/P391SBGyr/cxbAiIiL7OlyRAAAgAElEQVQ4ceIEvXr1Uo9JSUkprOZJUpElpwneUBcuXODBgwe4ubnh7+/P6dOnAZg+fTphYWG4uLgwb948QkJCABjbviYPj3pxa+Vwbq0cQcJ531danjgiIoLatWuTcGAet1aNJHrbD2SkJpNy+xJa+kZopyXToUMHUlNTOXnyJIaGhlSoUIEKFSqwfft2Vq9ejbu7O96BNxmz2Bv/+cPRKlmK2OsX2LBhI0lpCqtWrSItLY1bt25x8uRJAEaPHq0u94PHNRS8vLzUGgiz9ocTfz+W6G0/EPnrGO5smUJa0kN2bffGtX1Xwq/dYss2bxCC0HPnqV+/PikpKTx8+JCff/4ZtHRQHiWSfD2MjIRYyr07Gi3dkqRr62FjY0NCQgK1a9fm4sWLDBs2jC1btmBubs6aNWvUT/y7d+/G0tKSyMhIHj58yE8//cTRo0fR0dFh8uTJ9O7dm6CgIHr37v1Kfh7FRfak2LyKYcXGxmJiYkJQUJD67/z584XYYkkqmmQwUAiy/4Hruewv7ic+Uu/Lml+vWbMm5cuX58iRI5iamubI4k9OTsbPz49+/fqxZ88eADKu/kVl5Q7OY36hYp+pPDi6mnHNK7zSLVbDw8MZM2o41T9dgihZiodndnPvz6VU7vkNa3cdYciQIXzzzTfq8XFxcRw9epQvv/xSvW3W/nBubp+NaSt3LIYsRK9SXR7diyRBpzTjxo3Dy8uLadOm8fvvv3Pp0iV69uzJw4cP1cdn1VDw8PBQkwdvxSURe3A5Rg27Yj74Zyr0nAgZ6ehWb8z1On0QJY0oZdMEFIWM0hZUsW+GtbU1hoaGxMXFITLPrWNiBjoliD24FACD0iZERkZy6dIlAJKSkti6dStdu3ZFS0sLQ0NDunTpouYTmJiYMGfOHOLi4qhVqxYPHjzI0XbpxWSN+NyMS0IBoh4kE/UgOUftiNKlS2Ntbc2mTZsAzVRQ9s2uJEnKHzlNUMByD2lHp+kReTuK346E0tvFhl27dtGxY8dnnqNixYpoaWlRrVo1tfyvn58foz9xZ8iQdgAMjNtPueQbQINX1vbKlSvz9YfdqBN4k29vd+Tyn2tIu/svabunMOmwLunp6Zibm6vH9+7dW93+N8uNqBgykhPQq2ILgEH9tiRdPo2J2wTitoylZcuWtGzZktatW9OvXz91hMDFxUXNqwAYMWIEu3btwt/fHwsTff69FkTy1TNolTJG6OiipKWipKeRgi5lOo4iat04EFoo2rr4XI4j6/PlqFGjMDAohW69dpSwasDdvQtIux9FwtlDNGrUiPI129K3b18uXrxI9+7dcXV1pVKlSjn6JSMjgwEDBhAYGMiQIUMYM2YMZcqUUTdqiouLw9nZ+ZX9HIqLvJJiFUVh1v7wHEHuunXrGDZsGFOnTiU1NZU+ffpgb29f0M2VpCJNBgMFLPcfOKGtQ2mXPnzaswNzbKpzK9WYuQcvoNyKQys17+12tbQ0AzpdunRh3LhxODg4YGNjg62t7Stta9bc/q24JMoo90nObE83R0tK93VkQYwft2/rq2/YueVePQBQ0ViPJ2sCQsXSetwWIo97NO0QblOx9tyNhYk+iY9yvkGM61CL9ycrWA5frRZPSrl9ibt75mLs2pdHty+A0KJk5XqgKCSVrson/TSJkvfv36dmjep0c+/FguWr0DYqi5aSzpCRX3Dmz61UqtWQiRMn0rBhQ/bt20d0dDSffvop//zzD2lpaezevZuhQ4fi5+dHq1atmD17Ns7OzsTExKCjo0NISAhbtmxhx44d+e12KVPu/BQdYzMsPlqs3j527OME13379j3x+OxbYGdfVitJ0pPkNEEBy/0HDqC0sxtmQ5eT0m4CpdqNxqRZf0w/mEZ8GuwJicTIyIhBgwYBmlGBrFUANWvWpFSpUgQFBdG3b182btxIeno60dHR+Pr60qhRo//czryGaKNv32T6as2b2vr162nSpAnR0dFqMJCamkpYWBjTpk3j77//Zvjw4epeCLdv32bBggVErRuPkpJA4uW/AYja8A0CiN/5A7dv36Z///706NGDli1banZJzGzHyYmdUIDLIX8RHXmTFu00SyYPHDhAVwcLStdowK2Vw0mJvAhA8tUzpCfEcX3uB9w7sopStVxJjb1JxqMkyhs93nFw0qRJnDt3jsX/+4zBrW2pU1aHmpUrMOeb0SQkJLBhwwaWLFlCzZo1AWjYsCFubm7Y29vTo0cPnJ2dMTZ+cglmdq1bt+bcuXM4ODiwcePG//wzKW6elvz6qpNiJUmSwUCBe9ofMm0h8hgShYVHLuXrvN27d8fOzg57e3vatGnDzJkzX2qr4LyGaHXLVmbukhXY2tpy9+5dRo0axebNmxk/fjz29vY4ODiwfv16NmzYgJOTEzNnzlQTH7dt28Z7771HxMXztO3cjbh9C7i1aiQiLZl32rQk7MwpBg0axO+//861a9cYMWIEcXFx/LD17yfaAQpptd5h2rRpPHjwgOPHj2PUaijKoyRidszk5vJPuH/yD8yHLKRkpXrolKmEQZ0WVHh/IloZ6XwzoL16pq5du9K4cWPc3d05fvw4qamprFy5En19fcaOHUufPn1YsWIF58+fx8rKCtB8Ig0PD8fb25vw8HCcnJwATd2HrOmAcuXKERERAWh2Pzx9+rSaQOju7i5XEuTD00pPv6qkWEmSHpPTBAVsXIdaTyyD09fVzuMNT1MrIDpVU0rV3d0deHK4M6sIjhCCWbNmMWvWrFfSztwjGGkPYkiNiyQx1RYdHR26du1K27ZtSUlJoXr16uzZswdDQ0PKlClD3bp1SUtLY+zYsTRu3JilS5dy9+5ddR539v/G43pgBzaVTLlwIZpmdjYAXLp0CS0tLdLT00lJSaFp06YE7V1N8rVglNQU7vmsRr9aA0RJA6Iiwlm69E+Sk5PZv38/lS1ac6dcFUxbf0R6/F0Sw4+jY2BCnY9m8TD4ANH/hlL//dGM+8xPM9/cZJL63Hx8fPLsg+z9nt0nn3zCuXPnSE5OZvDgwTRo8OryMp4nd12K53F3d6dz58707NnzNbfs1bv9107al0jB38CWW3FJWJjoM65DrVeaFCtJkoYMBgpY1h+yrLn4rD9weZXThcIbErUw0X+yPelpWDV5lz8n96FHjx4cPHgQAwMDZsyYwdBxk/i36nvcT0olLDoVrw1bOfrbbNauXcvQoUP59ddfmThxIh4eHpQsWZJq1apx5swZXF1dWbRoEePHj+fTTz/F39+foKAgAGxtbUmPuUHFQT9xY8EASjd+n9ToqwihhYGu4O9jf9O5c2e2bt3KtLUe9FuSmXOQufJCX1eb/3Wpx13L64SFZTDHs80r6Zvff//9lZxHejYPD4/CboIkFRtymqAQdHO05LhnG65O78RxzzZ0c7R844ZEx3Woha7W44Q+ndLl0DE2Y/LQ7pw6dYpz587h6uqKg4MDC5etZO9JTX4B2rrEx9xi/EZ/EvXK8+jRI8qUKUO5cuUQQhAXF8fatWsRQmBnZ0dwcDDR0dHq/gXZxcXF8V6nzhiU0iQiausbqfeNGqLZxbBChQrExMTQzdGSauUNqGBUkpIWtUi9GcbXrS3pYleR9evX07Jly9fcYwUnLS2NwYMHY2dnR8+ePUlMTCQgIICWLVvi5OREhw4diIyMfOJxhw4dwtHREVtbW4YMGUJKSgp79+7lgw8+UI/x8fGhS5cueV73t99+U6eiBg4cyLVr12jbti12dna0bduWf//9F9CMRowePRoXFxeqVauWY4OgmTNnYmtri729PZ6engBPLSectdHQ+fPnc+S/REREYGdn9/IdKUmSSgYDb4in7cZXqEOiuZL7tXQ1excoikK7du3UIi9VPlmKScfRmodo61KqZlOurBjBmlXLsbCwAODXX38lLi4OFxcXdu/ejbW1NQEBATg7O1OmTBm1vkJ2iqJQq2JpfuxhixCa5pQzLEmpEtq0s9Us7xNCqHsulDMsyUr3hlxfOBCvRT8z67N+2Nvb06BBA7p27fqaOqnghYeH88knnxASEkLp0qVZtGiRmr8REBDwRL0H0NSmcHd3Z+PGjZw9e5a0tDSWLFlCu3btOHXqFAkJCYBmz4q8CiNlJYYePnyY4OBg5s2bx8iRIxk0aBAhISH079+f0aNHq8dHRkbi5+fHrl271Df9vXv34u3tzV9//UVwcDBfffUVoJl2WbBgAQEBAcyePZvhw4fnuHadOnV49OgRV65cUduYPYCRJOnlyWmCN0g3R8s3Zj501v5wUtOVHLcpaNZ4e3/UhBEjRnDp0iVq1KjBjeh7pD28i24ZTdtLN+yGacvBxJ89SFvrVHUJmLm5Ob6+vqxbt45Lly6hq6ubY/+Cdu3aUaZMGfV6v/zyC5MnT2bChAmkpyQRGxtLmTKdaHXh8TK9GTNmcOjQISDn3H+/fv3o1y/bPgtvkcqVK+Pq6grAgAED+OGHHwgNDaVdO02Nidz1HkATQFhbW6urIgYPHsyiRYv4/PPP6dixIzt37qRnz57s3r07x6ZKWQ4fPkzPnj3VrZvLlCnDyZMn2bp1KwADBw5U39wBunXrhpaWFnXr1lVHfQ4ePMiHH35IqVKl1HPEx8fnq5zwBx98wB9//IGnpycbN26UqzIk6RWTwYCUp7yWQGbdXr58eVavXk3fvn1JSUkhJjoeA5cBajCQxbSULvDktr957V8AULZsWVxdXalfvz7vvvsus2bNIigoCGdnZ0qUKMF7773HDz/88Mqf65vuafUeshgZGVGvXr2n1nsAclSwzK13794sWrSIMmXK0LBhQ4yMjJ64rggLx8nsyW2asxPZ6kRk7SOR/dqKouQ4BjQFm7LKCT9L79696dWrFz169EAIgY2NzTOPlyTpxchpAilPuRMXswq+ZN3epk0bTp8+TUhICOv2HKNsXRdAswJCu5Qx+rrazJrwWY4ldBEREZQrV45y5cpx8uRJ/P39+eWXX3Is2/v9998JDQ1VV0V4enpy7tw5goKC1EDgaUv43kYvU+8hu9q1axMREaGWVl6zZo2aR9GqVSvOnDnDihUr1CmC3NdNrlCX7du28NsRzSqG2NhYXFxc2LBhA6CpAtisWbNnPpf27duzatUqEhMT1XPkt5xw9erV0dbWZsqUKXJ/B0l6DWQwIOXpRRIa38h8h7fEs+o92NnZERsbm2e9hxMnTuR4jJ6eHl5eXvTq1QtbW1u0tLTUbH1tbW06d+7M3r176dy5c57XLVG+KqWbfIBH3y7Y29vzxRdfMH/+fLy8vLCzs2PNmjXMmzfvmc+lY8eOuLm5qSNCs2fPBjSBxMqVK7G3t6devXps3749z8f37t2btWvXynwBSXoNxLOGDwuTs7Ozkn0PeKngZR8mlmu8C4e1527y+g0VwNXpnd6660pScSeECFAUpcA3M5E5A9JTvUkJjcVVnvUeeP31JwrrupIkFQ45TSBJb7DCqj/xptW9kCTp9ZIjA5L0BntaxcrXPWJTWNeVJKlwyJwBSZIkSXpDFFbOgJwmkCRJkqRiTgYDkiRJklTMvVQwIIQoI4T4UwhxMfN/02ccW1oIcVMIITdylyRJkqQ3yMuODHgChxRFsQEOZX7/NFOAoy95PUmSJEmSXrGXDQa6Ar9mfv0r0C2vg4QQToAZcOAlrydJ+bZ06VJ+++23wm6GJEnSG+9lgwEzRVEiATL/r5D7ACGEFvATMO4lryVJT5W1jXGWtLQ0PDw8GDRoUL7PkZaW9qqbVWA+/vhjzp07V9jNkCSpiHpunQEhxEGgYh53fZPHbXkZDuxRFOV67h3L8rjWJ8AnAFWqVMnn6aWibubMmejp6TF69GjGjBlDcHAwhw8f5tChQ3h5eWFkZMTp06dJSkqiZ8+efP/99wBYWVkxZMgQDhw4wMiRI1m6dCkuLi4cP34cNzc3Hj58iKGhIWPHjiUoKAgPDw8SExOpXr06q1atwtTUlFatWuV4zJdfflnIvfHf/PLLL4XdBEmSirDnjgwoivKOoij18/i3HYgSQpgDZP5/J49TNAVGCiEigNnAICHE9Kdca7miKM6KojiXL1/+Pz8pqWhp0aIFx44dA8Df35/4+HhSU1Px8/OjefPmTJs2DX9/f0JCQjh69CghISHqY/X09PDz86NPnz4AxMXFcfTo0Sfe1AcNGsSMGTMICQnB1tZWDSie9Zg3VUJCAp06dcLe3p769euzceNGWrVqRVZdjmHDhuHs7Ey9evX43//+V8itlSSpKHjZaYIdwODMrwcDT2w3pihKf0VRqiiKYgWMBX5TFOVZiYZSMePk5ERAQAAPHz6kZMmSNG3aFH9/f44dO0bz5s35448/aNCgAY6OjoSFheUYDs+9nW1e29vev3+fuLg4dcvewYMH4+vr+8zHvMn27duHhYUFwcHBhIaG0rFjxxz3Pyt4kiRJysvLBgPTgXZCiItAu8zvEUI4CyHkuKX0VN6BN3Gdfhhrz920+ukYBmXN8fLywsXFhebNm3PkyBEuX76Mvr4+s2fP5tChQ4SEhNCpUyeSk5PV8xgYGKhfBwYG5vj+eXx8fDh79iwGBgbs2LGD6dPzHLB649ja2nLw4EHGjx/PsWPHMDY2znH/s4InSZKkvLzU3gSKotwF2uZxuz/wcR63rwZWv8w1paLPO/AmX289S1KqJunvZlwS8frWTPlxBuvX/IqtrS1ffPEFTk5OPHjwAAMDA4yNjYmKimLv3r20atUqz/M6OjrmebuxsTGmpqbqSMOaNWvUUYIsbm5uuLm5vbLnaGhoSHx8/Cs7X+7tpCd77UTcCOLrr7+mffv26nFXr15l9uzZnD59GlNTU9zd3XMET5IkSXmRGxVJBW7W/nA1EMiibVGH6OMbaNq0KQYGBujp6dG8eXPs7e1xdHSkXr16VKtWDVdX16eeNyvvwMfHh0mTJnHnzh1iYmIIDAxk9erVDBs2jKioKGJiYqhXr16OFQirV6/G39+fhQsXEhUVhYeHB1euXAFgyZIluLi4vIaeyJ/cwdO16zeYej+eGR+0ZuxYQ1avXq0e+yLBkyRJUhYZDEgF7lZc0hO36Vs5UHXcdnWY/8KFC+p92d/ssouIiMh5Dn19nJ2d8fHxITAwkLCwMCwsLHB1dSUhIQEfHx9sbGw4c+YMNWrUoHfv3jRt2hRnZ2dCQ0PV84wePZqWLVuybds20tPTX+oTvo+PD7Nnz2bXrl0AjBw5EmdnZ9zd3QkICOCLL74gPj6ecuXKsXr1aszNzTl9+jQfffQRBgYGNGvWjEVrNlPBfSFK2iPu7l9M8r8hpCfG0Wd5OWyrWbBkyRLGjh0L8ELBkyRJUhYZDEgFzsJEn5t5BAQWJvqv7BqNGjWiUqVKADg4OBAREYGhoSHW1tbY2NgAMGDAAJYvX/7EYw8fPqwWK9LW1n5iTv5VSE1NZdSoUWzfvp3y5cuzceNGvvnmG1atWsWHH37I8uXLcXFxwdPTk7T0DAAentEEFJWGrSL17nWiNk7k2LFj6Onp4ePjo577acGTJEnS08hgQCpw4zrUyjHsDaCvq824DrVe+FzZ59KTUtPxDryJCVCyZEn1GG1tbbWg0PNqXRSU8PBwQkNDadeuHaApmmRubk5cXBwPHz5UpyX69evH/NUbAUi+cQ4jpy4A6JatTKmyZly4cAE7O7vCeRKSJL01ZDAgFbhujpYAORLixnWopd6eX7nn0hUFvt56lv5VHuZ5fO3atbl69SqXL1+mevXqrF+/Ps/j2rZty5IlS/j8889JT08nISGB0qVL56s9uQOTcjo6ZGRkqMdkJfMpikK9evU4efJkjnPcu3fvifOWMyyJvq52jtv0dbWpZFLquW2SJEnKD7mFsVQoujlactyzDVend+K4Z5sXDgQg70TEpNR0Npy+nufxenp6LF++nE6dOtGsWTOqVq2a53Hz5s3jyJEj2Nra4uTkRFhY2HPbkhWY3IxLQuFxYPLPw5KcO3eOlJQU7t+/z6FDhwCoVasW0dHRajCQmppKWFgYpqamGBkZcerUKQA2bNhAaT0dfuxhi5mNA4lhPlia6DPSyYCE2NvUqvXioymSJEm5CUVRCrsNeXJ2dlayKqpJUl6sPXeT16tXAFendyrQtrhOP5wjD+LfOT2p8sVmLE30cY3dx/bt27GxsaFEiRK4ubnh7u5OUFAQo0eP5v79+6SlpfH5558zdOhQ/vrrL4YOHYqBgQGtWrXC19eX48ePk5ycjIeHBwEBAejo6DBnzhxat25doM9TkqTXSwgRoCiKc4FfVwYDUlGV+w04i6WJPsc92xRoW15lYBIfH4+hoSEA06dPJzIyknnz5r18IyVJeuMVVjAgpwmkImtch1p5zqU/LRHRx8eHzp07v5a2PG0lxH9ZIbF7924cHByoX78+x44d49tvv33Z5kmSJD2TTCCUiqxXlYj4KrzKFRK9e/cucvslSJJUtMmRAemNldfufFZWVkyYMEEtFlRFicLwyAy0No1moMkFujlaoigK48aNo379+tja2rJx48Ynzn369GkcHR25cuUKCQkJDBkyhIYNG+Lo6Mj27U/st/Vc3Rwt+bGHLZYm+gg0UxU/9rAtlMBEkiTpRcmRAemNlbU73+7duwHN7oPjx4+ncuXKnDx5kjFjxuDu7q4m19WrVw8PDw+2bt1KUFAQwcHBxMTE0LBhQ1q0aKGe98SJE2rBnypVqjBhwgTatGnDqlWriIuLo1GjRrzzzjsvtOkRaAIC+eYvSVJRJEcGpDfW03bny9pQyNbWlsaNG2NkZET58uXR09MjLi4OPz8/+vbti7a2NmZmZrRs2ZLTp08DcP78eT755BN27txJlSpVADhw4ADTp0/HwcGBVq1akZyczL///ls4T1qSJKkQyJEB6Y2TvXhP+YE/k1Li3xy782VVF9TS0spRaVBLS4u0tDSetULG3Nyc5ORkAgMDsbCwADQFgLZs2SLX7EuSVGzJkQHpjZK9eE/qw7tEJSrsT6lJ8x4fcubMmXydo0WLFmzcuJH09HSio6Px9fWlUaNGAJiYmLB7924mTJig1vPv0KEDCxYsUIOIwMDA1/LcJEmS3lRyZEB6o2SvKpgaHcEdHy8QggW6JfDxXkvPnj2fe47u3btz8uRJ7O3tEUIwc+ZMKlasyD///AOAmZkZO3fu5N1332XVqlV89913fP7559jZ2aEoClZWVuoug5IkScWBLDokvVHepKqCkiRJBU0WHZIkXm3xHkmSJCl/ZDAgvVFetKqgJEmS9PJkzoD0RnmTqgpKkiQVFzIYkN44sniPJElSwZLTBJIkSZJUzMlgQJIkSZKKORkMSJIkSVIxJ4MBSZIkSSrmZDAgSZIkScWcDAYkSZIkqZiTwYAkSZIkFXMyGJAkSZKkYk4GA5IkSZJUzMlgQJIkSZKKORkMSJIkSVIxJ4MBSZIkSSrmZDAgSZIkScWcUBSlsNuQJyFENHCtsNuRqRwQU9iNKGSyD2QfgOwDkH0Asg/g9fVBVUVRyr+G8z7TGxsMvEmEEP6KojgXdjsKk+wD2Qcg+wBkH4DsA3j7+kBOE0iSJElSMSeDAUmSJEkq5mQwkD/LC7sBbwDZB7IPQPYByD4A2QfwlvWBzBmQJEmSpGJOjgxIkiRJUjEng4E8CCHKCCH+FEJczPzf9BnHlhZC3BRCLCzINr5u+ekDIYSDEOKkECJMCBEihOhdGG19lYQQHYUQ4UKIS0IIzzzuLymE2Jh5/19CCKuCb+XrlY8++EIIcS7zZ35ICFG1MNr5Oj2vD7Id11MIoQgh3pqs8iz56QMhxAeZr4UwIcTvBd3G1y0fvwtVhBBHhBCBmb8P7xVGO18JRVHkv1z/gJmAZ+bXnsCMZxw7D/gdWFjY7S7oPgBqAjaZX1sAkYBJYbf9JZ6zNnAZqAaUAIKBurmOGQ4szfy6D7CxsNtdCH3QGiiV+fWw4tgHmccZAb7AKcC5sNtdCK8DGyAQMM38vkJht7sQ+mA5MCzz67pARGG3+7/+kyMDeesK/Jr59a9At7wOEkI4AWbAgQJqV0F6bh8oinJBUZSLmV/fAu4ABV4s4xVqBFxSFOWKoiiPgA1o+iG77P2yGWgrhBAF2MbX7bl9oCjKEUVREjO/PQVUKuA2vm75eR0ATEETNCcXZOMKSH76YCiwSFGUewCKotwp4Da+bvnpAwUonfm1MXCrANv3SslgIG9miqJEAmT+XyH3AUIILeAnYFwBt62gPLcPshNCNEITPV8ugLa9LpbA9Wzf38i8Lc9jFEVJA+4DZQukdQUjP32Q3UfA3tfaooL33D4QQjgClRVF2VWQDStA+Xkd1ARqCiGOCyFOCSE6FljrCkZ++mASMEAIcQPYA4wqmKa9ejqF3YDCIoQ4CFTM465v8nmK4cAeRVGuF9UPhq+gD7LOYw6sAQYripLxKtpWSPL6QeZebpOfY4qyfD8/IcQAwBlo+VpbVPCe2QeZHwR+BtwLqkGFID+vAx00UwWt0IwOHRNC1FcUJe41t62g5KcP+gKrFUX5SQjRFFiT2QdF7u9gsQ0GFEV552n3CSGihBDmiqJEZr7R5TX81RRoLoQYDhgCJYQQ8YqiPDXZ6E3zCvoAIURpYDfwraIop15TUwvKDaBytu8r8eSwX9YxN4QQOmiGBmMLpnkFIj99gBDiHTRBY0tFUVIKqG0F5Xl9YATUB3wyPwhUBHYIIdwURfEvsFa+Xvn9XTilKEoqcFUIEY4mODhdME187fLTBx8BHQEURTkphNBDs2dBkZsykdMEedsBDM78ejCwPfcBiqL0VxSliqIoVsBY4LeiFAjkw3P7QAhRAtiG5rlvKsC2vS6nARshhHXmc+uDph+yy94vPYHDSmb20FviuX2QOUS+DHB7C+eJ4Tl9oCjKfUVRyimKYpX5+38KTV+8LYEA5O93wRtNMilCiHJopg2uFGgrX6/89Ntn84kAAADrSURBVMG/QFsAIUQdQA+ILtBWviIyGMjbdKCdEOIi0C7ze4QQzkKIXwq1ZQUnP33wAdACcBdCBGX+cyic5r68zByAkcB+4Dzwh6IoYUKIyUIIt8zDVgJlhRCXgC/QrLR4a+SzD2ahGQ3blPkzz/0HskjLZx+81fLZB/uBu0KIc8ARYJyiKHcLp8WvXj774EtgqBAiGFgPuBfVDweyAqEkSZIkFXNyZECSJEmSijkZDEiSJElSMSeDAUmSJEkq5mQwIEmSJEnFnAwGJEmSJKmYk8GAJEmSJBVzMhiQJEmSpGJOBgOSJEmSVMz9H7lYsEpS7Zc6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832475" y="877453"/>
          <a:ext cx="432997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762">
                  <a:extLst>
                    <a:ext uri="{9D8B030D-6E8A-4147-A177-3AD203B41FA5}">
                      <a16:colId xmlns:a16="http://schemas.microsoft.com/office/drawing/2014/main" val="3628713948"/>
                    </a:ext>
                  </a:extLst>
                </a:gridCol>
                <a:gridCol w="2193213">
                  <a:extLst>
                    <a:ext uri="{9D8B030D-6E8A-4147-A177-3AD203B41FA5}">
                      <a16:colId xmlns:a16="http://schemas.microsoft.com/office/drawing/2014/main" val="806884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Hidden</a:t>
                      </a:r>
                      <a:r>
                        <a:rPr lang="en-US" altLang="ko-KR" baseline="0" dirty="0"/>
                        <a:t> units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DNN(3-layers)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50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(512, 256, 100)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0.065862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465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(256, 128, 50)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0.065907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73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(256, 512,</a:t>
                      </a:r>
                      <a:r>
                        <a:rPr lang="en-US" altLang="ko-KR" b="1" baseline="0" dirty="0"/>
                        <a:t> 128)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0.065859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64399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5832475" y="2409774"/>
          <a:ext cx="432997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762">
                  <a:extLst>
                    <a:ext uri="{9D8B030D-6E8A-4147-A177-3AD203B41FA5}">
                      <a16:colId xmlns:a16="http://schemas.microsoft.com/office/drawing/2014/main" val="3628713948"/>
                    </a:ext>
                  </a:extLst>
                </a:gridCol>
                <a:gridCol w="2193213">
                  <a:extLst>
                    <a:ext uri="{9D8B030D-6E8A-4147-A177-3AD203B41FA5}">
                      <a16:colId xmlns:a16="http://schemas.microsoft.com/office/drawing/2014/main" val="806884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</a:t>
                      </a:r>
                      <a:r>
                        <a:rPr lang="en-US" altLang="ko-KR" baseline="0" dirty="0"/>
                        <a:t> of filters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CNN(1</a:t>
                      </a:r>
                      <a:r>
                        <a:rPr lang="en-US" altLang="ko-KR" baseline="0" dirty="0"/>
                        <a:t> cv + 2 fc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50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(64, 256, 100)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0.065494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465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(32, 128, 50)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0.065479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73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(32, 256,</a:t>
                      </a:r>
                      <a:r>
                        <a:rPr lang="en-US" altLang="ko-KR" b="1" baseline="0" dirty="0"/>
                        <a:t> 128)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0.065478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64399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5832475" y="3942095"/>
          <a:ext cx="432997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762">
                  <a:extLst>
                    <a:ext uri="{9D8B030D-6E8A-4147-A177-3AD203B41FA5}">
                      <a16:colId xmlns:a16="http://schemas.microsoft.com/office/drawing/2014/main" val="3628713948"/>
                    </a:ext>
                  </a:extLst>
                </a:gridCol>
                <a:gridCol w="2193213">
                  <a:extLst>
                    <a:ext uri="{9D8B030D-6E8A-4147-A177-3AD203B41FA5}">
                      <a16:colId xmlns:a16="http://schemas.microsoft.com/office/drawing/2014/main" val="806884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</a:t>
                      </a:r>
                      <a:r>
                        <a:rPr lang="en-US" altLang="ko-KR" baseline="0" dirty="0"/>
                        <a:t> of filters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CNN(2</a:t>
                      </a:r>
                      <a:r>
                        <a:rPr lang="en-US" altLang="ko-KR" baseline="0" dirty="0"/>
                        <a:t> cv + 2 fc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50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(32, 64, 256, 100)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0.065443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465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(64, 128, 256, 100)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0.065479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73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(32, 64,</a:t>
                      </a:r>
                      <a:r>
                        <a:rPr lang="en-US" altLang="ko-KR" b="1" baseline="0" dirty="0"/>
                        <a:t> 512, 256)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0.065415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64399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1071249" y="3942095"/>
          <a:ext cx="432997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762">
                  <a:extLst>
                    <a:ext uri="{9D8B030D-6E8A-4147-A177-3AD203B41FA5}">
                      <a16:colId xmlns:a16="http://schemas.microsoft.com/office/drawing/2014/main" val="3628713948"/>
                    </a:ext>
                  </a:extLst>
                </a:gridCol>
                <a:gridCol w="2193213">
                  <a:extLst>
                    <a:ext uri="{9D8B030D-6E8A-4147-A177-3AD203B41FA5}">
                      <a16:colId xmlns:a16="http://schemas.microsoft.com/office/drawing/2014/main" val="806884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models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testRMSE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50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DNN(3-layers)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0.062575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465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CNN(1</a:t>
                      </a:r>
                      <a:r>
                        <a:rPr lang="en-US" altLang="ko-KR" b="1" baseline="0"/>
                        <a:t> cv + 2 fc</a:t>
                      </a:r>
                      <a:r>
                        <a:rPr lang="en-US" altLang="ko-KR" b="1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0.061483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73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CNN(2</a:t>
                      </a:r>
                      <a:r>
                        <a:rPr lang="en-US" altLang="ko-KR" baseline="0" dirty="0"/>
                        <a:t> cv + 2 fc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0.061527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64399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6516194" y="5475786"/>
            <a:ext cx="41338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Valid RMSE comparison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495424" y="5475786"/>
            <a:ext cx="41338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test RMSE comparison</a:t>
            </a:r>
          </a:p>
        </p:txBody>
      </p:sp>
    </p:spTree>
    <p:extLst>
      <p:ext uri="{BB962C8B-B14F-4D97-AF65-F5344CB8AC3E}">
        <p14:creationId xmlns:p14="http://schemas.microsoft.com/office/powerpoint/2010/main" val="696833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7582" y="721269"/>
            <a:ext cx="1434858" cy="523220"/>
            <a:chOff x="6705599" y="1247874"/>
            <a:chExt cx="1434858" cy="523220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5517" y="1247874"/>
              <a:ext cx="11849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Demo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EA926D-AC28-8C4B-B645-A26D8E988D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10845478" y="5047000"/>
            <a:ext cx="1194121" cy="1805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76EF4A-B29A-3F44-8388-F83CD6B1F254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" name="demo.mov">
            <a:hlinkClick r:id="" action="ppaction://media"/>
            <a:extLst>
              <a:ext uri="{FF2B5EF4-FFF2-40B4-BE49-F238E27FC236}">
                <a16:creationId xmlns:a16="http://schemas.microsoft.com/office/drawing/2014/main" id="{0D200EF0-A925-E74D-9011-F6C8F562D7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0153" y="1282636"/>
            <a:ext cx="9864436" cy="46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7582" y="721269"/>
            <a:ext cx="1434858" cy="523220"/>
            <a:chOff x="6705599" y="1247874"/>
            <a:chExt cx="1434858" cy="523220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5517" y="1247874"/>
              <a:ext cx="11849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Demo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EA926D-AC28-8C4B-B645-A26D8E988D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10845478" y="5047000"/>
            <a:ext cx="1194121" cy="1805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76EF4A-B29A-3F44-8388-F83CD6B1F254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A0E723-8B13-4ECA-8C95-5DABA472E2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4490" y="1569720"/>
            <a:ext cx="5731510" cy="3718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F01B14-3EA5-4D0B-B2D2-9F312B4377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0345" y="1569720"/>
            <a:ext cx="5731510" cy="373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0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21026" y="3136612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Discussion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002C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3812B-139D-1744-ABD7-1EF37C2F194B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16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7582" y="721269"/>
            <a:ext cx="2903208" cy="523220"/>
            <a:chOff x="6705599" y="1247874"/>
            <a:chExt cx="2903208" cy="523220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5517" y="1247874"/>
              <a:ext cx="26532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기존과의 차이점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EA926D-AC28-8C4B-B645-A26D8E988D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10845478" y="5047000"/>
            <a:ext cx="1194121" cy="1805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76EF4A-B29A-3F44-8388-F83CD6B1F254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568104-7173-8946-853A-9A459C8AE231}"/>
              </a:ext>
            </a:extLst>
          </p:cNvPr>
          <p:cNvGrpSpPr/>
          <p:nvPr/>
        </p:nvGrpSpPr>
        <p:grpSpPr>
          <a:xfrm>
            <a:off x="867500" y="1705316"/>
            <a:ext cx="5590572" cy="1458545"/>
            <a:chOff x="1909823" y="2777924"/>
            <a:chExt cx="5590572" cy="1458545"/>
          </a:xfrm>
        </p:grpSpPr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3599DF8F-E0B0-EB49-907C-762C79F43E6F}"/>
                </a:ext>
              </a:extLst>
            </p:cNvPr>
            <p:cNvSpPr/>
            <p:nvPr/>
          </p:nvSpPr>
          <p:spPr>
            <a:xfrm>
              <a:off x="1909823" y="3078866"/>
              <a:ext cx="5590572" cy="1157603"/>
            </a:xfrm>
            <a:prstGeom prst="frame">
              <a:avLst>
                <a:gd name="adj1" fmla="val 6594"/>
              </a:avLst>
            </a:prstGeom>
            <a:solidFill>
              <a:srgbClr val="EA00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817E772-F82A-E54D-A000-6469091A9482}"/>
                </a:ext>
              </a:extLst>
            </p:cNvPr>
            <p:cNvSpPr/>
            <p:nvPr/>
          </p:nvSpPr>
          <p:spPr>
            <a:xfrm>
              <a:off x="2217897" y="2777924"/>
              <a:ext cx="1302893" cy="65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500" b="1" dirty="0">
                  <a:solidFill>
                    <a:srgbClr val="EA002C"/>
                  </a:solidFill>
                </a:rPr>
                <a:t>before</a:t>
              </a:r>
              <a:endParaRPr kumimoji="1" lang="ko-KR" altLang="en-US" sz="2500" b="1" dirty="0">
                <a:solidFill>
                  <a:srgbClr val="EA002C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E55D02-DB2C-654C-9D3F-488467658237}"/>
                </a:ext>
              </a:extLst>
            </p:cNvPr>
            <p:cNvSpPr txBox="1"/>
            <p:nvPr/>
          </p:nvSpPr>
          <p:spPr>
            <a:xfrm>
              <a:off x="2100138" y="3382409"/>
              <a:ext cx="44600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이미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chess board state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sym typeface="Wingdings" pitchFamily="2" charset="2"/>
                </a:rPr>
                <a:t> score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sym typeface="Wingdings" pitchFamily="2" charset="2"/>
                </a:rPr>
                <a:t> 함수가 존재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score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에 따른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“good” or “bad”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평가 가능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A3BEC-680B-1846-AC15-219B8F54D92E}"/>
              </a:ext>
            </a:extLst>
          </p:cNvPr>
          <p:cNvGrpSpPr/>
          <p:nvPr/>
        </p:nvGrpSpPr>
        <p:grpSpPr>
          <a:xfrm>
            <a:off x="5139159" y="3184059"/>
            <a:ext cx="5590572" cy="1483141"/>
            <a:chOff x="1909823" y="2753328"/>
            <a:chExt cx="5590572" cy="1483141"/>
          </a:xfrm>
        </p:grpSpPr>
        <p:sp>
          <p:nvSpPr>
            <p:cNvPr id="15" name="액자 14">
              <a:extLst>
                <a:ext uri="{FF2B5EF4-FFF2-40B4-BE49-F238E27FC236}">
                  <a16:creationId xmlns:a16="http://schemas.microsoft.com/office/drawing/2014/main" id="{28D40B28-A822-174E-8870-B4F68FB043F1}"/>
                </a:ext>
              </a:extLst>
            </p:cNvPr>
            <p:cNvSpPr/>
            <p:nvPr/>
          </p:nvSpPr>
          <p:spPr>
            <a:xfrm>
              <a:off x="1909823" y="3078866"/>
              <a:ext cx="5590572" cy="1157603"/>
            </a:xfrm>
            <a:prstGeom prst="frame">
              <a:avLst>
                <a:gd name="adj1" fmla="val 6594"/>
              </a:avLst>
            </a:prstGeom>
            <a:solidFill>
              <a:srgbClr val="EA00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E0F6F79-64E4-2E41-82FB-F47BE1D44EFB}"/>
                </a:ext>
              </a:extLst>
            </p:cNvPr>
            <p:cNvSpPr/>
            <p:nvPr/>
          </p:nvSpPr>
          <p:spPr>
            <a:xfrm>
              <a:off x="6041986" y="2753328"/>
              <a:ext cx="1059738" cy="65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500" b="1" dirty="0">
                  <a:solidFill>
                    <a:srgbClr val="EA002C"/>
                  </a:solidFill>
                </a:rPr>
                <a:t>after</a:t>
              </a:r>
              <a:endParaRPr kumimoji="1" lang="ko-KR" altLang="en-US" sz="2500" b="1" dirty="0">
                <a:solidFill>
                  <a:srgbClr val="EA002C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1D00B7-516A-4D4A-9F73-6B9D91B10268}"/>
                </a:ext>
              </a:extLst>
            </p:cNvPr>
            <p:cNvSpPr txBox="1"/>
            <p:nvPr/>
          </p:nvSpPr>
          <p:spPr>
            <a:xfrm>
              <a:off x="2126515" y="3365279"/>
              <a:ext cx="4813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전문가의 평가에 기반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context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에 맞는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feedback with various words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6463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7582" y="721269"/>
            <a:ext cx="9061946" cy="1548312"/>
            <a:chOff x="6705599" y="1247874"/>
            <a:chExt cx="9061946" cy="1548312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5517" y="1247874"/>
              <a:ext cx="16385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활용 방안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55517" y="1965189"/>
              <a:ext cx="88120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체스 대신에 조금 더 대중적인 보드 게임에 적용할 수 있다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learning data? from twitch!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문제점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: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(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board_state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,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last_move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)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와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(comment)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가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sync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가 어려워서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matching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이 힘들다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.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EA926D-AC28-8C4B-B645-A26D8E988D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10845478" y="5047000"/>
            <a:ext cx="1194121" cy="1805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76EF4A-B29A-3F44-8388-F83CD6B1F254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B8D970-B6C3-9F41-99B0-4CA544E9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409" y="2589238"/>
            <a:ext cx="7935182" cy="354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10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7582" y="721269"/>
            <a:ext cx="10483807" cy="4502967"/>
            <a:chOff x="6705599" y="1247874"/>
            <a:chExt cx="10483807" cy="4502967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5517" y="1247874"/>
              <a:ext cx="1840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Reference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55518" y="1965189"/>
              <a:ext cx="1023388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Data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GameKnot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(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hlinkClick r:id="rId2"/>
                </a:rPr>
                <a:t>https://gameknot.com/best-annotated-games.pl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ChessCentral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(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hlinkClick r:id="rId3"/>
                </a:rPr>
                <a:t>http://www.gambitchess.com/semi/pearl/perlepgn.zip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Angelfire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(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hlinkClick r:id="rId4"/>
                </a:rPr>
                <a:t>http://www.angelfire.com/games3/smartbridge/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Publications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Word2Vec(Tomas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Mikolov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et al. Efficient estimation of word representations in vector space. ICLR Workshop, 2013)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Chess + CNN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(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Oshri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, B., and N.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Khandwala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. Predicting moves in chess using convolutional neural networks. In: Stanford University Course Project Reports – CS231n: Convolutional Neural Networks for Visual Recognition, 2016)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Chess + FCN or CNN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(Omid E David, Nathan S Netanyahu, and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Lior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Wolf.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Deepchess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: End-to-end deep neural network for automatic learning in chess. In ICANN, 2016)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EA926D-AC28-8C4B-B645-A26D8E988D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10845478" y="5047000"/>
            <a:ext cx="1194121" cy="1805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76EF4A-B29A-3F44-8388-F83CD6B1F254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273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5340" y="3136612"/>
            <a:ext cx="2241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감사합니다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002C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3812B-139D-1744-ABD7-1EF37C2F194B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962544" y="36286"/>
            <a:ext cx="4512202" cy="6821714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6603999" y="1235369"/>
            <a:ext cx="2359124" cy="1017574"/>
            <a:chOff x="6705599" y="1286169"/>
            <a:chExt cx="2359124" cy="1017574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36228" y="1286169"/>
              <a:ext cx="22284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Introduction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6942182" y="1693769"/>
              <a:ext cx="1751311" cy="338554"/>
              <a:chOff x="6942182" y="1719169"/>
              <a:chExt cx="1751311" cy="338554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6955517" y="1719169"/>
                <a:ext cx="17379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NUGU’s position</a:t>
                </a:r>
              </a:p>
            </p:txBody>
          </p:sp>
          <p:cxnSp>
            <p:nvCxnSpPr>
              <p:cNvPr id="15" name="직선 연결선 14"/>
              <p:cNvCxnSpPr/>
              <p:nvPr/>
            </p:nvCxnSpPr>
            <p:spPr>
              <a:xfrm>
                <a:off x="6942182" y="1789386"/>
                <a:ext cx="0" cy="16927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/>
            <p:cNvGrpSpPr/>
            <p:nvPr/>
          </p:nvGrpSpPr>
          <p:grpSpPr>
            <a:xfrm>
              <a:off x="6942182" y="1965189"/>
              <a:ext cx="1054005" cy="338554"/>
              <a:chOff x="6942182" y="1719169"/>
              <a:chExt cx="1054005" cy="338554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6955517" y="1719169"/>
                <a:ext cx="1040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App Idea</a:t>
                </a:r>
              </a:p>
            </p:txBody>
          </p:sp>
          <p:cxnSp>
            <p:nvCxnSpPr>
              <p:cNvPr id="22" name="직선 연결선 21"/>
              <p:cNvCxnSpPr/>
              <p:nvPr/>
            </p:nvCxnSpPr>
            <p:spPr>
              <a:xfrm>
                <a:off x="6942182" y="1789386"/>
                <a:ext cx="0" cy="16927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그룹 62"/>
          <p:cNvGrpSpPr/>
          <p:nvPr/>
        </p:nvGrpSpPr>
        <p:grpSpPr>
          <a:xfrm>
            <a:off x="6603999" y="2412894"/>
            <a:ext cx="2096898" cy="1017574"/>
            <a:chOff x="6705599" y="1286169"/>
            <a:chExt cx="2096898" cy="1017574"/>
          </a:xfrm>
        </p:grpSpPr>
        <p:sp>
          <p:nvSpPr>
            <p:cNvPr id="64" name="직사각형 63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36228" y="1286169"/>
              <a:ext cx="8819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App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6942182" y="1693769"/>
              <a:ext cx="1860315" cy="338554"/>
              <a:chOff x="6942182" y="1719169"/>
              <a:chExt cx="1860315" cy="338554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955517" y="1719169"/>
                <a:ext cx="18469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What we’ve done</a:t>
                </a:r>
              </a:p>
            </p:txBody>
          </p:sp>
          <p:cxnSp>
            <p:nvCxnSpPr>
              <p:cNvPr id="71" name="직선 연결선 70"/>
              <p:cNvCxnSpPr/>
              <p:nvPr/>
            </p:nvCxnSpPr>
            <p:spPr>
              <a:xfrm>
                <a:off x="6942182" y="1789386"/>
                <a:ext cx="0" cy="16927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/>
            <p:cNvGrpSpPr/>
            <p:nvPr/>
          </p:nvGrpSpPr>
          <p:grpSpPr>
            <a:xfrm>
              <a:off x="6942182" y="1965189"/>
              <a:ext cx="770273" cy="338554"/>
              <a:chOff x="6942182" y="1719169"/>
              <a:chExt cx="770273" cy="338554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6955517" y="1719169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Demo</a:t>
                </a:r>
              </a:p>
            </p:txBody>
          </p:sp>
          <p:cxnSp>
            <p:nvCxnSpPr>
              <p:cNvPr id="69" name="직선 연결선 68"/>
              <p:cNvCxnSpPr/>
              <p:nvPr/>
            </p:nvCxnSpPr>
            <p:spPr>
              <a:xfrm>
                <a:off x="6942182" y="1789386"/>
                <a:ext cx="0" cy="16927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134F7B-092C-7B48-90A7-793F056EAFF7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B468B7F-0C9F-824F-9345-C249E81B057B}"/>
              </a:ext>
            </a:extLst>
          </p:cNvPr>
          <p:cNvGrpSpPr/>
          <p:nvPr/>
        </p:nvGrpSpPr>
        <p:grpSpPr>
          <a:xfrm>
            <a:off x="6597845" y="4221017"/>
            <a:ext cx="2033714" cy="1017574"/>
            <a:chOff x="6705599" y="1286169"/>
            <a:chExt cx="2033714" cy="101757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A9DB0FA-75A6-4E46-9F10-60015B2E8D92}"/>
                </a:ext>
              </a:extLst>
            </p:cNvPr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7F828A-B68B-7E47-A7B9-813F5C95293F}"/>
                </a:ext>
              </a:extLst>
            </p:cNvPr>
            <p:cNvSpPr txBox="1"/>
            <p:nvPr/>
          </p:nvSpPr>
          <p:spPr>
            <a:xfrm>
              <a:off x="6836228" y="1286169"/>
              <a:ext cx="19030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Discussion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AAAC15D-1B11-C747-BCD7-35E6D621CD07}"/>
                </a:ext>
              </a:extLst>
            </p:cNvPr>
            <p:cNvGrpSpPr/>
            <p:nvPr/>
          </p:nvGrpSpPr>
          <p:grpSpPr>
            <a:xfrm>
              <a:off x="6942182" y="1693769"/>
              <a:ext cx="1602232" cy="338554"/>
              <a:chOff x="6942182" y="1719169"/>
              <a:chExt cx="1602232" cy="338554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B6E9288-EFC7-5442-BC48-CAB66EDC9119}"/>
                  </a:ext>
                </a:extLst>
              </p:cNvPr>
              <p:cNvSpPr txBox="1"/>
              <p:nvPr/>
            </p:nvSpPr>
            <p:spPr>
              <a:xfrm>
                <a:off x="6955517" y="1719169"/>
                <a:ext cx="15888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기존과의 차이점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cxnSp>
            <p:nvCxnSpPr>
              <p:cNvPr id="53" name="직선 연결선 14">
                <a:extLst>
                  <a:ext uri="{FF2B5EF4-FFF2-40B4-BE49-F238E27FC236}">
                    <a16:creationId xmlns:a16="http://schemas.microsoft.com/office/drawing/2014/main" id="{678AC598-118A-2D4C-8960-24A2A387EE4D}"/>
                  </a:ext>
                </a:extLst>
              </p:cNvPr>
              <p:cNvCxnSpPr/>
              <p:nvPr/>
            </p:nvCxnSpPr>
            <p:spPr>
              <a:xfrm>
                <a:off x="6942182" y="1789386"/>
                <a:ext cx="0" cy="16927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4373FC4-9C77-4244-9AC0-409E099B8500}"/>
                </a:ext>
              </a:extLst>
            </p:cNvPr>
            <p:cNvGrpSpPr/>
            <p:nvPr/>
          </p:nvGrpSpPr>
          <p:grpSpPr>
            <a:xfrm>
              <a:off x="6942182" y="1965189"/>
              <a:ext cx="1025150" cy="338554"/>
              <a:chOff x="6942182" y="1719169"/>
              <a:chExt cx="1025150" cy="338554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0966DB-D01D-964C-B0DF-672997CCB7E8}"/>
                  </a:ext>
                </a:extLst>
              </p:cNvPr>
              <p:cNvSpPr txBox="1"/>
              <p:nvPr/>
            </p:nvSpPr>
            <p:spPr>
              <a:xfrm>
                <a:off x="6955517" y="1719169"/>
                <a:ext cx="10118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33333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활용 방안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cxnSp>
            <p:nvCxnSpPr>
              <p:cNvPr id="51" name="직선 연결선 21">
                <a:extLst>
                  <a:ext uri="{FF2B5EF4-FFF2-40B4-BE49-F238E27FC236}">
                    <a16:creationId xmlns:a16="http://schemas.microsoft.com/office/drawing/2014/main" id="{19F28B73-BA4B-EF4F-8B20-839EC3EB4F87}"/>
                  </a:ext>
                </a:extLst>
              </p:cNvPr>
              <p:cNvCxnSpPr/>
              <p:nvPr/>
            </p:nvCxnSpPr>
            <p:spPr>
              <a:xfrm>
                <a:off x="6942182" y="1789386"/>
                <a:ext cx="0" cy="16927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A91D50B-162D-CB41-82DD-9D6417E703D1}"/>
              </a:ext>
            </a:extLst>
          </p:cNvPr>
          <p:cNvGrpSpPr/>
          <p:nvPr/>
        </p:nvGrpSpPr>
        <p:grpSpPr>
          <a:xfrm>
            <a:off x="6597845" y="3541698"/>
            <a:ext cx="1749983" cy="523220"/>
            <a:chOff x="6705599" y="1286169"/>
            <a:chExt cx="1749983" cy="52322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EA25045-8B03-1D4A-8503-883D1FA11C67}"/>
                </a:ext>
              </a:extLst>
            </p:cNvPr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AA98D9-42AA-8840-A8CD-010435E9B655}"/>
                </a:ext>
              </a:extLst>
            </p:cNvPr>
            <p:cNvSpPr txBox="1"/>
            <p:nvPr/>
          </p:nvSpPr>
          <p:spPr>
            <a:xfrm>
              <a:off x="6836228" y="1286169"/>
              <a:ext cx="16193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Learning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51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5879" y="3136612"/>
            <a:ext cx="2520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Introduction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002C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3812B-139D-1744-ABD7-1EF37C2F194B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1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F7446B94-C8DA-1C40-BF8F-91A5B6BB33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10845478" y="5047000"/>
            <a:ext cx="1194121" cy="1805317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617582" y="721269"/>
            <a:ext cx="3179711" cy="523220"/>
            <a:chOff x="6705599" y="1247874"/>
            <a:chExt cx="3179711" cy="523220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83554" y="1247874"/>
              <a:ext cx="29017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NUGU’s position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FA3D22-B571-7247-917F-2072232CA377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18EC34-A977-534F-B8D5-799D707D3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81"/>
          <a:stretch/>
        </p:blipFill>
        <p:spPr>
          <a:xfrm>
            <a:off x="3666708" y="1810018"/>
            <a:ext cx="4858584" cy="3237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A020F0-616E-BA47-AEC1-25327672C419}"/>
              </a:ext>
            </a:extLst>
          </p:cNvPr>
          <p:cNvSpPr txBox="1"/>
          <p:nvPr/>
        </p:nvSpPr>
        <p:spPr>
          <a:xfrm>
            <a:off x="474872" y="2559224"/>
            <a:ext cx="1430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제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자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002C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A3659-136E-D947-BF9E-9A5E766F487F}"/>
              </a:ext>
            </a:extLst>
          </p:cNvPr>
          <p:cNvSpPr txBox="1"/>
          <p:nvPr/>
        </p:nvSpPr>
        <p:spPr>
          <a:xfrm>
            <a:off x="1562386" y="4458734"/>
            <a:ext cx="1568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사회자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002C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BCD5FF-854B-ED4A-AA9C-B173879F4FD4}"/>
              </a:ext>
            </a:extLst>
          </p:cNvPr>
          <p:cNvSpPr txBox="1"/>
          <p:nvPr/>
        </p:nvSpPr>
        <p:spPr>
          <a:xfrm>
            <a:off x="8092437" y="5321122"/>
            <a:ext cx="195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반려동물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002C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52256E-FE76-9741-BCD2-350CD3A1BA50}"/>
              </a:ext>
            </a:extLst>
          </p:cNvPr>
          <p:cNvSpPr txBox="1"/>
          <p:nvPr/>
        </p:nvSpPr>
        <p:spPr>
          <a:xfrm>
            <a:off x="9840214" y="1705888"/>
            <a:ext cx="118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친구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002C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5257C687-CFF3-8E4D-B202-915DD15208B7}"/>
              </a:ext>
            </a:extLst>
          </p:cNvPr>
          <p:cNvSpPr/>
          <p:nvPr/>
        </p:nvSpPr>
        <p:spPr>
          <a:xfrm>
            <a:off x="3666708" y="1810018"/>
            <a:ext cx="1981736" cy="3233491"/>
          </a:xfrm>
          <a:prstGeom prst="frame">
            <a:avLst>
              <a:gd name="adj1" fmla="val 3310"/>
            </a:avLst>
          </a:prstGeom>
          <a:solidFill>
            <a:srgbClr val="EA0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16E101BE-1C16-E947-BD08-7D5EF98DEC6D}"/>
              </a:ext>
            </a:extLst>
          </p:cNvPr>
          <p:cNvSpPr/>
          <p:nvPr/>
        </p:nvSpPr>
        <p:spPr>
          <a:xfrm>
            <a:off x="5625294" y="1810019"/>
            <a:ext cx="1981736" cy="2021202"/>
          </a:xfrm>
          <a:prstGeom prst="frame">
            <a:avLst>
              <a:gd name="adj1" fmla="val 3310"/>
            </a:avLst>
          </a:prstGeom>
          <a:solidFill>
            <a:srgbClr val="EA0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53D236-8A5C-F64F-A653-8BED9A99C483}"/>
              </a:ext>
            </a:extLst>
          </p:cNvPr>
          <p:cNvSpPr txBox="1"/>
          <p:nvPr/>
        </p:nvSpPr>
        <p:spPr>
          <a:xfrm>
            <a:off x="4384103" y="1388721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사람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937D40-4CC0-FE4F-B26F-9F35CCC1F41F}"/>
              </a:ext>
            </a:extLst>
          </p:cNvPr>
          <p:cNvSpPr txBox="1"/>
          <p:nvPr/>
        </p:nvSpPr>
        <p:spPr>
          <a:xfrm>
            <a:off x="6237693" y="1388721"/>
            <a:ext cx="7569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NUGU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002C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254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7582" y="721269"/>
            <a:ext cx="1956620" cy="523220"/>
            <a:chOff x="6705599" y="1247874"/>
            <a:chExt cx="1956620" cy="523220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83554" y="1247874"/>
              <a:ext cx="1678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App Idea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BCCDF02-BA15-A049-B585-66D3FF897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12" y="2857843"/>
            <a:ext cx="5018764" cy="2776953"/>
          </a:xfrm>
          <a:prstGeom prst="rect">
            <a:avLst/>
          </a:prstGeom>
        </p:spPr>
      </p:pic>
      <p:pic>
        <p:nvPicPr>
          <p:cNvPr id="4" name="fifa_online_2.mp4">
            <a:hlinkClick r:id="" action="ppaction://media"/>
            <a:extLst>
              <a:ext uri="{FF2B5EF4-FFF2-40B4-BE49-F238E27FC236}">
                <a16:creationId xmlns:a16="http://schemas.microsoft.com/office/drawing/2014/main" id="{0D465BFD-CA90-2F44-903C-04E036FDF8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1720161"/>
            <a:ext cx="5219514" cy="3914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FA3D22-B571-7247-917F-2072232CA377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21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6122" y="3136612"/>
            <a:ext cx="979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002C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App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002C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3812B-139D-1744-ABD7-1EF37C2F194B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46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7582" y="721269"/>
            <a:ext cx="6245470" cy="2286975"/>
            <a:chOff x="6705599" y="1247874"/>
            <a:chExt cx="6245470" cy="2286975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5517" y="1247874"/>
              <a:ext cx="15840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CHINGU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55517" y="1965189"/>
              <a:ext cx="599555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Crawling dataset from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GameKnot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(~= 400,000)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과거 선수들의 게임 기록과 전문가의 평가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1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을 바탕으로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learning</a:t>
              </a:r>
            </a:p>
            <a:p>
              <a:pPr marL="342900" indent="-342900">
                <a:buAutoNum type="arabicPeriod"/>
              </a:pP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Building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NUGU App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Integrate backend server (with open source chess engine)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EA926D-AC28-8C4B-B645-A26D8E988D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10845478" y="5047000"/>
            <a:ext cx="1194121" cy="1805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76EF4A-B29A-3F44-8388-F83CD6B1F254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08C8A8-72E1-EE49-A62E-7BE99FE52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00" y="3319377"/>
            <a:ext cx="9454136" cy="21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2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7582" y="721269"/>
            <a:ext cx="5586635" cy="1302090"/>
            <a:chOff x="6705599" y="1247874"/>
            <a:chExt cx="5586635" cy="1302090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5517" y="1247874"/>
              <a:ext cx="53367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The way we’ve used in learning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55517" y="1965189"/>
              <a:ext cx="49123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Dataset : (FEN + movement, annotation)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Model : Word2Vec(skip-gram) + (CNN or DNN)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EA926D-AC28-8C4B-B645-A26D8E988D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10845478" y="5047000"/>
            <a:ext cx="1194121" cy="1805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76EF4A-B29A-3F44-8388-F83CD6B1F254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32984" y="5425058"/>
            <a:ext cx="2716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“An unexpected move!”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0" y="2199904"/>
            <a:ext cx="2847096" cy="2847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832192" y="4944856"/>
                <a:ext cx="371576" cy="14947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192" y="4944856"/>
                <a:ext cx="371576" cy="14947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오른쪽 화살표 4"/>
          <p:cNvSpPr/>
          <p:nvPr/>
        </p:nvSpPr>
        <p:spPr>
          <a:xfrm>
            <a:off x="4033382" y="5354168"/>
            <a:ext cx="652918" cy="56272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242812" y="5052379"/>
            <a:ext cx="158065" cy="225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303282" y="4712171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unexpect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5303283" y="6359554"/>
            <a:ext cx="316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568448" y="6145765"/>
            <a:ext cx="760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move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0130901" y="5125293"/>
                <a:ext cx="70910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.38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0.22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0.24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901" y="5125293"/>
                <a:ext cx="709105" cy="10204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kip gram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004" y="4211380"/>
            <a:ext cx="1680619" cy="1871089"/>
          </a:xfrm>
          <a:prstGeom prst="rect">
            <a:avLst/>
          </a:prstGeom>
          <a:noFill/>
          <a:ln>
            <a:solidFill>
              <a:srgbClr val="EA002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오른쪽 화살표 23"/>
          <p:cNvSpPr/>
          <p:nvPr/>
        </p:nvSpPr>
        <p:spPr>
          <a:xfrm>
            <a:off x="9405827" y="5354168"/>
            <a:ext cx="652918" cy="56272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397604" y="6109151"/>
            <a:ext cx="1243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EA002C"/>
                </a:solidFill>
              </a:rPr>
              <a:t>Word2Vec</a:t>
            </a:r>
            <a:endParaRPr lang="ko-KR" altLang="en-US" dirty="0">
              <a:solidFill>
                <a:srgbClr val="EA002C"/>
              </a:solidFill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6096001" y="5354168"/>
            <a:ext cx="652918" cy="56272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rot="5400000">
            <a:off x="10135342" y="3878922"/>
            <a:ext cx="652918" cy="56272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4776599" y="2092837"/>
            <a:ext cx="2006542" cy="1759376"/>
            <a:chOff x="7222905" y="1501074"/>
            <a:chExt cx="2509381" cy="2200275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7222905" y="1501074"/>
              <a:ext cx="2509381" cy="22002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604" y="1938291"/>
              <a:ext cx="2197258" cy="1401742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4866898" y="2158212"/>
            <a:ext cx="2006542" cy="1759376"/>
            <a:chOff x="7222905" y="1501074"/>
            <a:chExt cx="2509381" cy="2200275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7222905" y="1501074"/>
              <a:ext cx="2509381" cy="22002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604" y="1938291"/>
              <a:ext cx="2197258" cy="1401742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4957197" y="2225330"/>
            <a:ext cx="2006542" cy="1759376"/>
            <a:chOff x="7222905" y="1501074"/>
            <a:chExt cx="2509381" cy="2200275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7222905" y="1501074"/>
              <a:ext cx="2509381" cy="22002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604" y="1938291"/>
              <a:ext cx="2197258" cy="1401742"/>
            </a:xfrm>
            <a:prstGeom prst="rect">
              <a:avLst/>
            </a:prstGeom>
          </p:spPr>
        </p:pic>
      </p:grpSp>
      <p:pic>
        <p:nvPicPr>
          <p:cNvPr id="1028" name="Picture 4" descr="https://cdn-images-1.medium.com/max/1600/1*CcQPggEbLgej32mVF2lal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932" y="1827952"/>
            <a:ext cx="2905182" cy="1576682"/>
          </a:xfrm>
          <a:prstGeom prst="rect">
            <a:avLst/>
          </a:prstGeom>
          <a:noFill/>
          <a:ln>
            <a:solidFill>
              <a:srgbClr val="EA002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9081318" y="3388666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EA002C"/>
                </a:solidFill>
              </a:rPr>
              <a:t>CNN or DBN</a:t>
            </a:r>
            <a:endParaRPr lang="ko-KR" altLang="en-US" dirty="0">
              <a:solidFill>
                <a:srgbClr val="EA002C"/>
              </a:solidFill>
            </a:endParaRPr>
          </a:p>
        </p:txBody>
      </p:sp>
      <p:sp>
        <p:nvSpPr>
          <p:cNvPr id="50" name="오른쪽 화살표 49"/>
          <p:cNvSpPr/>
          <p:nvPr/>
        </p:nvSpPr>
        <p:spPr>
          <a:xfrm>
            <a:off x="7463123" y="2538128"/>
            <a:ext cx="652918" cy="56272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558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7582" y="721269"/>
            <a:ext cx="5177870" cy="1548312"/>
            <a:chOff x="6705599" y="1247874"/>
            <a:chExt cx="5177870" cy="1548312"/>
          </a:xfrm>
        </p:grpSpPr>
        <p:sp>
          <p:nvSpPr>
            <p:cNvPr id="8" name="직사각형 7"/>
            <p:cNvSpPr/>
            <p:nvPr/>
          </p:nvSpPr>
          <p:spPr>
            <a:xfrm>
              <a:off x="6705599" y="1436913"/>
              <a:ext cx="145143" cy="145143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55517" y="1247874"/>
              <a:ext cx="14446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Dataset</a:t>
              </a:r>
              <a:endPara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55517" y="1965189"/>
              <a:ext cx="492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# of games : 12313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# of data: 293070 (train: 211400, test: 81670)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# of cleaned words: 5016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EA926D-AC28-8C4B-B645-A26D8E988D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5" b="4049"/>
          <a:stretch/>
        </p:blipFill>
        <p:spPr>
          <a:xfrm>
            <a:off x="10845478" y="5047000"/>
            <a:ext cx="1194121" cy="1805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76EF4A-B29A-3F44-8388-F83CD6B1F254}"/>
              </a:ext>
            </a:extLst>
          </p:cNvPr>
          <p:cNvSpPr txBox="1"/>
          <p:nvPr/>
        </p:nvSpPr>
        <p:spPr>
          <a:xfrm>
            <a:off x="-43030" y="6541779"/>
            <a:ext cx="12278062" cy="338554"/>
          </a:xfrm>
          <a:prstGeom prst="rect">
            <a:avLst/>
          </a:prstGeom>
          <a:solidFill>
            <a:srgbClr val="EA002C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15" y="2769279"/>
            <a:ext cx="9907709" cy="330587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12126" y="5916676"/>
            <a:ext cx="7810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GameKnot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(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  <a:hlinkClick r:id="rId4"/>
              </a:rPr>
              <a:t>https://gameknot.com/best-annotated-games.pl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9178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1288.339"/>
  <p:tag name="LATEXADDIN" val="\documentclass{article}&#10;\usepackage{amsmath}&#10;\usepackage{amsfonts}&#10;\usepackage{bbm}&#10;\DeclareMathOperator*{\argmax}{argmax}&#10;\DeclareMathOperator*{\argmin}{argmin}&#10;\pagestyle{empty}&#10;\begin{document}&#10;\noindent&#10;&#10;\begin{align*}&#10;\begin{bmatrix}&#10;0 &amp; 0 &amp; \cdots &amp; 0 &amp; 0 \\&#10;-1 &amp; -1 &amp; \cdots &amp; 0 &amp; -1 \\&#10;\vdots &amp; &amp; \ddots &amp; &amp; \vdots \\&#10;1 &amp; 1 &amp; \cdots &amp; 1 &amp; 1\\&#10;0 &amp; 0 &amp; \cdots &amp; 0 &amp; 0&#10;\end{bmatrix}&#10;\end{align*}&#10;\end{document}"/>
  <p:tag name="IGUANATEXSIZE" val="24"/>
  <p:tag name="IGUANATEXCURSOR" val="3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1288.339"/>
  <p:tag name="LATEXADDIN" val="\documentclass{article}&#10;\usepackage{amsmath}&#10;\usepackage{amsfonts}&#10;\usepackage{bbm}&#10;\DeclareMathOperator*{\argmax}{argmax}&#10;\DeclareMathOperator*{\argmin}{argmin}&#10;\pagestyle{empty}&#10;\begin{document}&#10;\noindent&#10;&#10;\begin{align*}&#10;\begin{bmatrix}&#10;0 &amp; 0 &amp; \cdots &amp; 0 &amp; 0 \\&#10;-1 &amp; -1 &amp; \cdots &amp; 0 &amp; -1 \\&#10;\vdots &amp; &amp; \ddots &amp; &amp; \vdots \\&#10;1 &amp; 1 &amp; \cdots &amp; 1 &amp; 1\\&#10;0 &amp; 0 &amp; \cdots &amp; 0 &amp; 0&#10;\end{bmatrix}&#10;\end{align*}&#10;\end{document}"/>
  <p:tag name="IGUANATEXSIZE" val="24"/>
  <p:tag name="IGUANATEXCURSOR" val="3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1288.339"/>
  <p:tag name="LATEXADDIN" val="\documentclass{article}&#10;\usepackage{amsmath}&#10;\usepackage{amsfonts}&#10;\usepackage{bbm}&#10;\DeclareMathOperator*{\argmax}{argmax}&#10;\DeclareMathOperator*{\argmin}{argmin}&#10;\pagestyle{empty}&#10;\begin{document}&#10;\noindent&#10;&#10;\begin{align*}&#10;\begin{bmatrix}&#10;0 &amp; 0 &amp; \cdots &amp; 0 &amp; 0 \\&#10;-1 &amp; -1 &amp; \cdots &amp; 0 &amp; -1 \\&#10;\vdots &amp; &amp; \ddots &amp; &amp; \vdots \\&#10;1 &amp; 1 &amp; \cdots &amp; 1 &amp; 1\\&#10;0 &amp; 0 &amp; \cdots &amp; 0 &amp; 0&#10;\end{bmatrix}&#10;\end{align*}&#10;\end{document}"/>
  <p:tag name="IGUANATEXSIZE" val="24"/>
  <p:tag name="IGUANATEXCURSOR" val="3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700</Words>
  <Application>Microsoft Office PowerPoint</Application>
  <PresentationFormat>와이드스크린</PresentationFormat>
  <Paragraphs>134</Paragraphs>
  <Slides>18</Slides>
  <Notes>4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Nanum Gothic</vt:lpstr>
      <vt:lpstr>Arial</vt:lpstr>
      <vt:lpstr>Cambria Math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성해빈</cp:lastModifiedBy>
  <cp:revision>257</cp:revision>
  <dcterms:created xsi:type="dcterms:W3CDTF">2014-08-19T13:45:37Z</dcterms:created>
  <dcterms:modified xsi:type="dcterms:W3CDTF">2020-09-13T17:27:03Z</dcterms:modified>
</cp:coreProperties>
</file>